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85" r:id="rId5"/>
    <p:sldId id="277" r:id="rId6"/>
    <p:sldId id="295" r:id="rId7"/>
    <p:sldId id="262" r:id="rId8"/>
    <p:sldId id="296" r:id="rId9"/>
    <p:sldId id="294" r:id="rId10"/>
    <p:sldId id="261" r:id="rId11"/>
    <p:sldId id="263" r:id="rId12"/>
    <p:sldId id="286" r:id="rId13"/>
    <p:sldId id="287" r:id="rId14"/>
    <p:sldId id="278" r:id="rId15"/>
    <p:sldId id="266" r:id="rId16"/>
    <p:sldId id="289" r:id="rId17"/>
    <p:sldId id="268" r:id="rId18"/>
    <p:sldId id="280" r:id="rId19"/>
    <p:sldId id="291" r:id="rId20"/>
    <p:sldId id="281" r:id="rId21"/>
    <p:sldId id="260" r:id="rId22"/>
    <p:sldId id="282" r:id="rId23"/>
    <p:sldId id="283" r:id="rId24"/>
    <p:sldId id="275" r:id="rId25"/>
    <p:sldId id="29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595B0A-C6E6-4E70-8214-E01095FC72EE}" v="79" dt="2024-02-01T14:34:17.3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>
        <p:scale>
          <a:sx n="72" d="100"/>
          <a:sy n="72" d="100"/>
        </p:scale>
        <p:origin x="1456" y="1256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7E1B8-528F-4D87-8EBD-B843BAE2C861}" type="datetimeFigureOut">
              <a:rPr lang="en-US" smtClean="0"/>
              <a:t>2/1/24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E576D-777F-42E1-9739-7FD89F404092}" type="datetimeFigureOut">
              <a:rPr lang="en-US" smtClean="0"/>
              <a:t>2/1/24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F1A11-BB96-443E-B274-982C61AA7E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73216" y="3667946"/>
            <a:ext cx="9285382" cy="1277857"/>
          </a:xfrm>
        </p:spPr>
        <p:txBody>
          <a:bodyPr anchor="ctr"/>
          <a:lstStyle>
            <a:lvl1pPr algn="l">
              <a:defRPr sz="60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36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 1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2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3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367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744A1FD-A0F1-401C-BB06-4ACCF6AA058F}"/>
              </a:ext>
            </a:extLst>
          </p:cNvPr>
          <p:cNvSpPr/>
          <p:nvPr userDrawn="1"/>
        </p:nvSpPr>
        <p:spPr>
          <a:xfrm>
            <a:off x="0" y="2"/>
            <a:ext cx="5288281" cy="6858001"/>
          </a:xfrm>
          <a:custGeom>
            <a:avLst/>
            <a:gdLst>
              <a:gd name="connsiteX0" fmla="*/ 0 w 5288281"/>
              <a:gd name="connsiteY0" fmla="*/ 0 h 6858001"/>
              <a:gd name="connsiteX1" fmla="*/ 1707378 w 5288281"/>
              <a:gd name="connsiteY1" fmla="*/ 0 h 6858001"/>
              <a:gd name="connsiteX2" fmla="*/ 1707378 w 5288281"/>
              <a:gd name="connsiteY2" fmla="*/ 1511096 h 6858001"/>
              <a:gd name="connsiteX3" fmla="*/ 5288281 w 5288281"/>
              <a:gd name="connsiteY3" fmla="*/ 1511096 h 6858001"/>
              <a:gd name="connsiteX4" fmla="*/ 5288281 w 5288281"/>
              <a:gd name="connsiteY4" fmla="*/ 3253159 h 6858001"/>
              <a:gd name="connsiteX5" fmla="*/ 1707378 w 5288281"/>
              <a:gd name="connsiteY5" fmla="*/ 3253159 h 6858001"/>
              <a:gd name="connsiteX6" fmla="*/ 1707378 w 5288281"/>
              <a:gd name="connsiteY6" fmla="*/ 5115860 h 6858001"/>
              <a:gd name="connsiteX7" fmla="*/ 5272034 w 5288281"/>
              <a:gd name="connsiteY7" fmla="*/ 5115860 h 6858001"/>
              <a:gd name="connsiteX8" fmla="*/ 5272034 w 5288281"/>
              <a:gd name="connsiteY8" fmla="*/ 6858001 h 6858001"/>
              <a:gd name="connsiteX9" fmla="*/ 0 w 5288281"/>
              <a:gd name="connsiteY9" fmla="*/ 6858001 h 6858001"/>
              <a:gd name="connsiteX10" fmla="*/ 0 w 5288281"/>
              <a:gd name="connsiteY10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281" h="6858001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80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5899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69174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1206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310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</a:t>
            </a:r>
          </a:p>
        </p:txBody>
      </p:sp>
    </p:spTree>
    <p:extLst>
      <p:ext uri="{BB962C8B-B14F-4D97-AF65-F5344CB8AC3E}">
        <p14:creationId xmlns:p14="http://schemas.microsoft.com/office/powerpoint/2010/main" val="3348445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etition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76CB6B-E48D-49FA-A36C-98878AB0E7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2223604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F1CA126-9F84-4C4B-B151-A3A077A699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341910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650AAA1-F5D4-4E6B-91D8-AE61EC80CC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973118" y="3783794"/>
            <a:ext cx="1380681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A2136F4F-C083-4F81-9423-DA5AB6FF83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3012526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3616F84A-5C41-4B51-8AB4-871B4F6269B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332980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F3243C3-2087-4511-8AEF-F2AD3AAAD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507451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7454239F-0277-4DD7-9B14-100256CC01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194908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35EA0A99-2430-4C80-9F45-30EBA0FDC6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068793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5D92E8AA-5FA6-4CCB-8151-93DE898BCE5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4142" y="3783794"/>
            <a:ext cx="1393863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94DB595-CEA6-4C9E-BADE-5D339856E598}"/>
              </a:ext>
            </a:extLst>
          </p:cNvPr>
          <p:cNvCxnSpPr>
            <a:cxnSpLocks/>
            <a:stCxn id="23" idx="3"/>
            <a:endCxn id="17" idx="1"/>
          </p:cNvCxnSpPr>
          <p:nvPr userDrawn="1"/>
        </p:nvCxnSpPr>
        <p:spPr>
          <a:xfrm>
            <a:off x="2428005" y="4029807"/>
            <a:ext cx="754511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E3BBCF-EA1D-43EC-A7F5-C802C56CDC4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743597"/>
            <a:ext cx="0" cy="259831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E596B24-11E1-4D75-BA3E-221B141724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539963" y="2611626"/>
            <a:ext cx="1706965" cy="1048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 cap="all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E236B864-3B68-4612-A886-3D11ABB9D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61BDD34-B66B-4A20-A67F-9B416A8EC4E1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1DE18163-6376-4B1D-A89C-8F9BCDCF88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30" name="Footer Placeholder 2">
            <a:extLst>
              <a:ext uri="{FF2B5EF4-FFF2-40B4-BE49-F238E27FC236}">
                <a16:creationId xmlns:a16="http://schemas.microsoft.com/office/drawing/2014/main" id="{D5ECCB96-A4EB-4B3D-BAC9-C900548A5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1" name="Slide Number Placeholder 7">
            <a:extLst>
              <a:ext uri="{FF2B5EF4-FFF2-40B4-BE49-F238E27FC236}">
                <a16:creationId xmlns:a16="http://schemas.microsoft.com/office/drawing/2014/main" id="{03F1B24E-7E6A-46B2-9584-F1EB85FA8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347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60112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B7A5A-4225-417D-92C6-1C9A16E3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BA8EE-BF3B-4E61-9241-4BC605B3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40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142" y="2046288"/>
            <a:ext cx="554445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4142" y="3162300"/>
            <a:ext cx="5544458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40588" y="2046288"/>
            <a:ext cx="4114800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10">
            <a:extLst>
              <a:ext uri="{FF2B5EF4-FFF2-40B4-BE49-F238E27FC236}">
                <a16:creationId xmlns:a16="http://schemas.microsoft.com/office/drawing/2014/main" id="{0725E520-0935-477C-B878-46FB86CBC8F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BAB839B-C0B3-49D9-93B1-5D31919273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F2891C81-643F-4485-8878-D983E698517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E53DAE78-3159-4EB0-A438-9144A5933A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BA1CD986-472B-4D31-8623-F00075A77C8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82A9BEA6-0392-4EE3-96F2-A3F13734A96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9619E248-6E4E-465E-81BF-9E47CC80A99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13DAD327-1BD3-4303-8DAD-ECA2C354252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275CD065-10DF-4ACE-837B-F9FB8B6AD9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E3C25243-C679-4438-8E70-46CE24EA38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0D77C9D6-55CB-4EED-B1C7-E4E4E8A297B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6" name="Text Placeholder 10">
            <a:extLst>
              <a:ext uri="{FF2B5EF4-FFF2-40B4-BE49-F238E27FC236}">
                <a16:creationId xmlns:a16="http://schemas.microsoft.com/office/drawing/2014/main" id="{23C3DEA6-1FC3-4355-B3E0-2D3F7A759D7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DC97B6D5-E938-4B4E-A34E-CF67AAEA3FA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3D360651-EA9D-47C5-BAFD-1333E46070E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38AC118-56E0-4709-A8EA-479D52BC90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16E09ED2-C095-4765-A070-30FA731D59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E68C63A9-460B-4702-8C01-F7D115E3745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DE41A2AF-2485-44D6-BC1A-EF0FE08B41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3" name="Text Placeholder 10">
            <a:extLst>
              <a:ext uri="{FF2B5EF4-FFF2-40B4-BE49-F238E27FC236}">
                <a16:creationId xmlns:a16="http://schemas.microsoft.com/office/drawing/2014/main" id="{F2B4E330-5CCA-403E-ABED-C16AE1E54CE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14F318D0-C189-42DB-9344-F972B6C318C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5" name="Text Placeholder 10">
            <a:extLst>
              <a:ext uri="{FF2B5EF4-FFF2-40B4-BE49-F238E27FC236}">
                <a16:creationId xmlns:a16="http://schemas.microsoft.com/office/drawing/2014/main" id="{2F91040A-FCDF-472E-BD0E-7406A11EADE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6" name="Text Placeholder 10">
            <a:extLst>
              <a:ext uri="{FF2B5EF4-FFF2-40B4-BE49-F238E27FC236}">
                <a16:creationId xmlns:a16="http://schemas.microsoft.com/office/drawing/2014/main" id="{822D0DA0-B558-4EDE-A9B5-3251081B124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7" name="Text Placeholder 10">
            <a:extLst>
              <a:ext uri="{FF2B5EF4-FFF2-40B4-BE49-F238E27FC236}">
                <a16:creationId xmlns:a16="http://schemas.microsoft.com/office/drawing/2014/main" id="{8E65624D-C451-48FA-8C52-CDDEBFDD4B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8" name="Text Placeholder 10">
            <a:extLst>
              <a:ext uri="{FF2B5EF4-FFF2-40B4-BE49-F238E27FC236}">
                <a16:creationId xmlns:a16="http://schemas.microsoft.com/office/drawing/2014/main" id="{9068217F-B61B-4029-8D4E-C8B9B0D3B2B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9" name="Text Placeholder 10">
            <a:extLst>
              <a:ext uri="{FF2B5EF4-FFF2-40B4-BE49-F238E27FC236}">
                <a16:creationId xmlns:a16="http://schemas.microsoft.com/office/drawing/2014/main" id="{3D7BE839-15B9-43C2-89DD-6E7228B9C44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0" name="Text Placeholder 10">
            <a:extLst>
              <a:ext uri="{FF2B5EF4-FFF2-40B4-BE49-F238E27FC236}">
                <a16:creationId xmlns:a16="http://schemas.microsoft.com/office/drawing/2014/main" id="{0D6AB60F-6B1F-4691-B503-1F8A0E0FC94D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214DEA4-9491-4860-B873-DEB133044C2E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cap="all" baseline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:a16="http://schemas.microsoft.com/office/drawing/2014/main" id="{6B0A9777-9F2B-4D49-82F8-F78F1057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Date Placeholder 15">
            <a:extLst>
              <a:ext uri="{FF2B5EF4-FFF2-40B4-BE49-F238E27FC236}">
                <a16:creationId xmlns:a16="http://schemas.microsoft.com/office/drawing/2014/main" id="{9D17B4D8-1988-4798-ADA9-09A36970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33" name="Footer Placeholder 16">
            <a:extLst>
              <a:ext uri="{FF2B5EF4-FFF2-40B4-BE49-F238E27FC236}">
                <a16:creationId xmlns:a16="http://schemas.microsoft.com/office/drawing/2014/main" id="{94BE7131-2BFE-4B6C-9526-604DC5F9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4" name="Slide Number Placeholder 17">
            <a:extLst>
              <a:ext uri="{FF2B5EF4-FFF2-40B4-BE49-F238E27FC236}">
                <a16:creationId xmlns:a16="http://schemas.microsoft.com/office/drawing/2014/main" id="{BCA841AE-6983-4830-ADB8-C8A6CE7C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0896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42" y="1850572"/>
            <a:ext cx="10134601" cy="4093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81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4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1411511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8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icture Placeholder 65">
            <a:extLst>
              <a:ext uri="{FF2B5EF4-FFF2-40B4-BE49-F238E27FC236}">
                <a16:creationId xmlns:a16="http://schemas.microsoft.com/office/drawing/2014/main" id="{88E0AC7A-AA85-427E-8B83-AEEF229EDA4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383802" y="3121794"/>
            <a:ext cx="1808198" cy="1097726"/>
          </a:xfrm>
          <a:custGeom>
            <a:avLst/>
            <a:gdLst>
              <a:gd name="connsiteX0" fmla="*/ 474569 w 1808198"/>
              <a:gd name="connsiteY0" fmla="*/ 0 h 1097726"/>
              <a:gd name="connsiteX1" fmla="*/ 1799279 w 1808198"/>
              <a:gd name="connsiteY1" fmla="*/ 0 h 1097726"/>
              <a:gd name="connsiteX2" fmla="*/ 1808198 w 1808198"/>
              <a:gd name="connsiteY2" fmla="*/ 1097726 h 1097726"/>
              <a:gd name="connsiteX3" fmla="*/ 0 w 1808198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198" h="1097726">
                <a:moveTo>
                  <a:pt x="474569" y="0"/>
                </a:moveTo>
                <a:lnTo>
                  <a:pt x="1799279" y="0"/>
                </a:lnTo>
                <a:lnTo>
                  <a:pt x="18081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E6437AD1-FE22-40AE-8BB8-8B8B9C5770F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0427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0" name="Picture Placeholder 59">
            <a:extLst>
              <a:ext uri="{FF2B5EF4-FFF2-40B4-BE49-F238E27FC236}">
                <a16:creationId xmlns:a16="http://schemas.microsoft.com/office/drawing/2014/main" id="{97978D8E-FCD0-4E7C-BD0B-F2F47BA1B2D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416963" y="3121794"/>
            <a:ext cx="1799279" cy="1097726"/>
          </a:xfrm>
          <a:custGeom>
            <a:avLst/>
            <a:gdLst>
              <a:gd name="connsiteX0" fmla="*/ 474570 w 1799279"/>
              <a:gd name="connsiteY0" fmla="*/ 0 h 1097726"/>
              <a:gd name="connsiteX1" fmla="*/ 1799279 w 1799279"/>
              <a:gd name="connsiteY1" fmla="*/ 0 h 1097726"/>
              <a:gd name="connsiteX2" fmla="*/ 132479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70" y="0"/>
                </a:moveTo>
                <a:lnTo>
                  <a:pt x="1799279" y="0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83197EDA-7F24-4C0A-B859-34173E066FC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933589" y="3121794"/>
            <a:ext cx="1799125" cy="1097726"/>
          </a:xfrm>
          <a:custGeom>
            <a:avLst/>
            <a:gdLst>
              <a:gd name="connsiteX0" fmla="*/ 474570 w 1799125"/>
              <a:gd name="connsiteY0" fmla="*/ 0 h 1097726"/>
              <a:gd name="connsiteX1" fmla="*/ 1799125 w 1799125"/>
              <a:gd name="connsiteY1" fmla="*/ 0 h 1097726"/>
              <a:gd name="connsiteX2" fmla="*/ 1799125 w 1799125"/>
              <a:gd name="connsiteY2" fmla="*/ 356 h 1097726"/>
              <a:gd name="connsiteX3" fmla="*/ 1324799 w 1799125"/>
              <a:gd name="connsiteY3" fmla="*/ 1097726 h 1097726"/>
              <a:gd name="connsiteX4" fmla="*/ 0 w 1799125"/>
              <a:gd name="connsiteY4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125" h="1097726">
                <a:moveTo>
                  <a:pt x="474570" y="0"/>
                </a:moveTo>
                <a:lnTo>
                  <a:pt x="1799125" y="0"/>
                </a:lnTo>
                <a:lnTo>
                  <a:pt x="1799125" y="356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D5CFC424-FDBC-4BD5-B5FB-E2C7B5DE600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450214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B2475369-85E0-474D-9454-6911B2BB54D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966838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9231E13B-CD8C-48FC-A6DB-E87F08B4628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483375" y="3121794"/>
            <a:ext cx="1799279" cy="1097726"/>
          </a:xfrm>
          <a:custGeom>
            <a:avLst/>
            <a:gdLst>
              <a:gd name="connsiteX0" fmla="*/ 474569 w 1799279"/>
              <a:gd name="connsiteY0" fmla="*/ 0 h 1097726"/>
              <a:gd name="connsiteX1" fmla="*/ 1799279 w 1799279"/>
              <a:gd name="connsiteY1" fmla="*/ 0 h 1097726"/>
              <a:gd name="connsiteX2" fmla="*/ 1324798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69" y="0"/>
                </a:moveTo>
                <a:lnTo>
                  <a:pt x="1799279" y="0"/>
                </a:lnTo>
                <a:lnTo>
                  <a:pt x="13247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9A7D62AC-CCFA-44C3-98ED-F750B562B96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" y="3121794"/>
            <a:ext cx="1799279" cy="1097726"/>
          </a:xfrm>
          <a:custGeom>
            <a:avLst/>
            <a:gdLst>
              <a:gd name="connsiteX0" fmla="*/ 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2325820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9" y="2586626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7" name="Text Placeholder 15">
            <a:extLst>
              <a:ext uri="{FF2B5EF4-FFF2-40B4-BE49-F238E27FC236}">
                <a16:creationId xmlns:a16="http://schemas.microsoft.com/office/drawing/2014/main" id="{F3625817-ADC5-402C-BF70-E72E180EA94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9000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8" name="Text Placeholder 18">
            <a:extLst>
              <a:ext uri="{FF2B5EF4-FFF2-40B4-BE49-F238E27FC236}">
                <a16:creationId xmlns:a16="http://schemas.microsoft.com/office/drawing/2014/main" id="{1CD742BF-928E-4F96-A707-0762F7415A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9005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9" name="Text Placeholder 15">
            <a:extLst>
              <a:ext uri="{FF2B5EF4-FFF2-40B4-BE49-F238E27FC236}">
                <a16:creationId xmlns:a16="http://schemas.microsoft.com/office/drawing/2014/main" id="{F63CF451-68B6-4006-B393-3926AD557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95597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0" name="Text Placeholder 18">
            <a:extLst>
              <a:ext uri="{FF2B5EF4-FFF2-40B4-BE49-F238E27FC236}">
                <a16:creationId xmlns:a16="http://schemas.microsoft.com/office/drawing/2014/main" id="{0812886F-184C-40A8-A729-8B4B4926879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5602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1" name="Text Placeholder 15">
            <a:extLst>
              <a:ext uri="{FF2B5EF4-FFF2-40B4-BE49-F238E27FC236}">
                <a16:creationId xmlns:a16="http://schemas.microsoft.com/office/drawing/2014/main" id="{227745AB-F0A1-4D69-B3E7-1E05EC5A83C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71508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2" name="Text Placeholder 18">
            <a:extLst>
              <a:ext uri="{FF2B5EF4-FFF2-40B4-BE49-F238E27FC236}">
                <a16:creationId xmlns:a16="http://schemas.microsoft.com/office/drawing/2014/main" id="{FA1D1660-FDA5-41B8-9EE3-ADA0E15F0CD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71513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3" name="Text Placeholder 15">
            <a:extLst>
              <a:ext uri="{FF2B5EF4-FFF2-40B4-BE49-F238E27FC236}">
                <a16:creationId xmlns:a16="http://schemas.microsoft.com/office/drawing/2014/main" id="{40B672B5-5EF2-428E-8952-03BB5F47FB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83375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4" name="Text Placeholder 18">
            <a:extLst>
              <a:ext uri="{FF2B5EF4-FFF2-40B4-BE49-F238E27FC236}">
                <a16:creationId xmlns:a16="http://schemas.microsoft.com/office/drawing/2014/main" id="{AAB3392A-4B63-483C-B97B-A962BA7295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3380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5" name="Text Placeholder 15">
            <a:extLst>
              <a:ext uri="{FF2B5EF4-FFF2-40B4-BE49-F238E27FC236}">
                <a16:creationId xmlns:a16="http://schemas.microsoft.com/office/drawing/2014/main" id="{52F154E0-81D0-4ED7-81F5-F2A41F6EE2E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57493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D57D2666-5AA0-4552-8434-DE134549DA0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457498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7" name="Text Placeholder 15">
            <a:extLst>
              <a:ext uri="{FF2B5EF4-FFF2-40B4-BE49-F238E27FC236}">
                <a16:creationId xmlns:a16="http://schemas.microsoft.com/office/drawing/2014/main" id="{7E6E0780-44C2-48C7-99F2-E711D9BFA85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416963" y="4502202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8" name="Text Placeholder 18">
            <a:extLst>
              <a:ext uri="{FF2B5EF4-FFF2-40B4-BE49-F238E27FC236}">
                <a16:creationId xmlns:a16="http://schemas.microsoft.com/office/drawing/2014/main" id="{41A5DBDC-E19D-4B74-863C-D63A78E4938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16968" y="4763008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9" name="Text Placeholder 15">
            <a:extLst>
              <a:ext uri="{FF2B5EF4-FFF2-40B4-BE49-F238E27FC236}">
                <a16:creationId xmlns:a16="http://schemas.microsoft.com/office/drawing/2014/main" id="{EEFB1377-2783-49F1-A131-38F4B63B90C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76433" y="4527297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80" name="Text Placeholder 18">
            <a:extLst>
              <a:ext uri="{FF2B5EF4-FFF2-40B4-BE49-F238E27FC236}">
                <a16:creationId xmlns:a16="http://schemas.microsoft.com/office/drawing/2014/main" id="{C188F315-95C8-490A-AB31-6B6D7A7A535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376438" y="4788103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0519082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362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12420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00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80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,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4273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 lIns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97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 anchor="ctr">
            <a:normAutofit/>
          </a:bodyPr>
          <a:lstStyle>
            <a:lvl1pPr>
              <a:defRPr sz="4800" cap="all" baseline="0"/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Graphic 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16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 userDrawn="1">
          <p15:clr>
            <a:srgbClr val="FBAE40"/>
          </p15:clr>
        </p15:guide>
        <p15:guide id="2" orient="horz" pos="1584" userDrawn="1">
          <p15:clr>
            <a:srgbClr val="FBAE40"/>
          </p15:clr>
        </p15:guide>
        <p15:guide id="3" orient="horz" pos="27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icons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034142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51CF84FA-944B-434D-A8DD-F5D8A6BD7F12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706975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F07B788A-B491-4062-8710-AC0B5654D44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412200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D798BE23-D422-4EB1-A64B-24749090892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20" name="Footer Placeholder 3">
            <a:extLst>
              <a:ext uri="{FF2B5EF4-FFF2-40B4-BE49-F238E27FC236}">
                <a16:creationId xmlns:a16="http://schemas.microsoft.com/office/drawing/2014/main" id="{4BF2994C-9A98-4FB0-B040-0D7D4EE7DBB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6" name="Slide Number Placeholder 4">
            <a:extLst>
              <a:ext uri="{FF2B5EF4-FFF2-40B4-BE49-F238E27FC236}">
                <a16:creationId xmlns:a16="http://schemas.microsoft.com/office/drawing/2014/main" id="{96B5941B-782C-4ACF-AF36-8E21DA11A2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620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7FA4A-CE52-4DA0-8842-74FE37E2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BCD1D-6E4A-43CA-A3D4-B104CE27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1BDA0-5B55-4A85-ACBF-31F8F3EB2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AA55C-7321-4214-9297-F53B7B9E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30C71-8F7D-4855-A35C-46C83B4BF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666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8" r:id="rId3"/>
    <p:sldLayoutId id="2147483667" r:id="rId4"/>
    <p:sldLayoutId id="2147483668" r:id="rId5"/>
    <p:sldLayoutId id="2147483669" r:id="rId6"/>
    <p:sldLayoutId id="2147483670" r:id="rId7"/>
    <p:sldLayoutId id="2147483651" r:id="rId8"/>
    <p:sldLayoutId id="2147483661" r:id="rId9"/>
    <p:sldLayoutId id="2147483671" r:id="rId10"/>
    <p:sldLayoutId id="2147483663" r:id="rId11"/>
    <p:sldLayoutId id="2147483679" r:id="rId12"/>
    <p:sldLayoutId id="2147483677" r:id="rId13"/>
    <p:sldLayoutId id="2147483664" r:id="rId14"/>
    <p:sldLayoutId id="2147483672" r:id="rId15"/>
    <p:sldLayoutId id="2147483652" r:id="rId16"/>
    <p:sldLayoutId id="2147483653" r:id="rId17"/>
    <p:sldLayoutId id="2147483665" r:id="rId18"/>
    <p:sldLayoutId id="2147483650" r:id="rId19"/>
    <p:sldLayoutId id="2147483654" r:id="rId20"/>
    <p:sldLayoutId id="2147483674" r:id="rId21"/>
    <p:sldLayoutId id="2147483676" r:id="rId22"/>
    <p:sldLayoutId id="2147483673" r:id="rId23"/>
    <p:sldLayoutId id="2147483675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 descr="Ein Bild, das Schachfigur, Statue, Messing, Skulptur enthält.&#10;&#10;Beschreibung automatisch generiert.">
            <a:extLst>
              <a:ext uri="{FF2B5EF4-FFF2-40B4-BE49-F238E27FC236}">
                <a16:creationId xmlns:a16="http://schemas.microsoft.com/office/drawing/2014/main" id="{5F852587-3F49-0680-2B7C-EF59D82BE2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1875" b="21875"/>
          <a:stretch/>
        </p:blipFill>
        <p:spPr>
          <a:xfrm>
            <a:off x="0" y="0"/>
            <a:ext cx="12192000" cy="6858000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009EA0-AD2A-4E9B-F25A-634CB350D0F3}"/>
              </a:ext>
            </a:extLst>
          </p:cNvPr>
          <p:cNvSpPr/>
          <p:nvPr/>
        </p:nvSpPr>
        <p:spPr>
          <a:xfrm>
            <a:off x="-379828" y="-436098"/>
            <a:ext cx="13111090" cy="777943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2D5ABC8-73C6-4DB8-B474-F46298EA24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65451" y="1269416"/>
            <a:ext cx="159851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0C49F68-0122-45AF-8FB2-4A73D67BEF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27449" y="1330267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E</a:t>
            </a:r>
            <a:endParaRPr lang="en-US" dirty="0">
              <a:ea typeface="Source Sans Pro"/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0FFBF6C-2281-4A59-8BF0-A256739C0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69501" y="490621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ea typeface="Source Sans Pro"/>
              </a:rPr>
              <a:t>C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C600DDB-51C1-4E0E-8FC1-10C888E4E7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19153" y="991513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</a:t>
            </a:r>
            <a:endParaRPr lang="en-US" dirty="0">
              <a:ea typeface="Source Sans Pro"/>
            </a:endParaRPr>
          </a:p>
        </p:txBody>
      </p:sp>
      <p:sp>
        <p:nvSpPr>
          <p:cNvPr id="32" name="Subtitle 31">
            <a:extLst>
              <a:ext uri="{FF2B5EF4-FFF2-40B4-BE49-F238E27FC236}">
                <a16:creationId xmlns:a16="http://schemas.microsoft.com/office/drawing/2014/main" id="{F69B5076-6A18-4AD8-A2C2-DB967CF6E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0418" y="5325276"/>
            <a:ext cx="3677297" cy="68209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Aaron </a:t>
            </a:r>
            <a:r>
              <a:rPr lang="en-US" err="1"/>
              <a:t>debebe</a:t>
            </a:r>
            <a:endParaRPr lang="en-US" dirty="0" err="1">
              <a:ea typeface="Source Sans Pro"/>
            </a:endParaRPr>
          </a:p>
          <a:p>
            <a:r>
              <a:rPr lang="en-US" dirty="0">
                <a:ea typeface="Source Sans Pro"/>
              </a:rPr>
              <a:t>Constantin Schreyer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DDB411-0E13-3741-911B-CFCB74C5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6">
            <a:extLst>
              <a:ext uri="{FF2B5EF4-FFF2-40B4-BE49-F238E27FC236}">
                <a16:creationId xmlns:a16="http://schemas.microsoft.com/office/drawing/2014/main" id="{DC00EECA-EB70-6ADC-DDF6-0F7F48236A0D}"/>
              </a:ext>
            </a:extLst>
          </p:cNvPr>
          <p:cNvSpPr txBox="1">
            <a:spLocks/>
          </p:cNvSpPr>
          <p:nvPr/>
        </p:nvSpPr>
        <p:spPr>
          <a:xfrm>
            <a:off x="1895803" y="850839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H</a:t>
            </a:r>
          </a:p>
        </p:txBody>
      </p:sp>
      <p:sp>
        <p:nvSpPr>
          <p:cNvPr id="4" name="Text Placeholder 16">
            <a:extLst>
              <a:ext uri="{FF2B5EF4-FFF2-40B4-BE49-F238E27FC236}">
                <a16:creationId xmlns:a16="http://schemas.microsoft.com/office/drawing/2014/main" id="{D6F478D4-48D7-FCD2-FE06-D24D8D630E7D}"/>
              </a:ext>
            </a:extLst>
          </p:cNvPr>
          <p:cNvSpPr txBox="1">
            <a:spLocks/>
          </p:cNvSpPr>
          <p:nvPr/>
        </p:nvSpPr>
        <p:spPr>
          <a:xfrm>
            <a:off x="1322364" y="2084304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F</a:t>
            </a:r>
            <a:endParaRPr lang="de-DE" dirty="0"/>
          </a:p>
        </p:txBody>
      </p:sp>
      <p:sp>
        <p:nvSpPr>
          <p:cNvPr id="5" name="Text Placeholder 16">
            <a:extLst>
              <a:ext uri="{FF2B5EF4-FFF2-40B4-BE49-F238E27FC236}">
                <a16:creationId xmlns:a16="http://schemas.microsoft.com/office/drawing/2014/main" id="{5AB26880-DD71-055F-D045-57C85DBB81A5}"/>
              </a:ext>
            </a:extLst>
          </p:cNvPr>
          <p:cNvSpPr txBox="1">
            <a:spLocks/>
          </p:cNvSpPr>
          <p:nvPr/>
        </p:nvSpPr>
        <p:spPr>
          <a:xfrm>
            <a:off x="2740900" y="2409417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N</a:t>
            </a:r>
            <a:endParaRPr lang="de-DE" dirty="0"/>
          </a:p>
        </p:txBody>
      </p:sp>
      <p:sp>
        <p:nvSpPr>
          <p:cNvPr id="6" name="Text Placeholder 16">
            <a:extLst>
              <a:ext uri="{FF2B5EF4-FFF2-40B4-BE49-F238E27FC236}">
                <a16:creationId xmlns:a16="http://schemas.microsoft.com/office/drawing/2014/main" id="{5405A7CC-15B9-498D-79A4-C073C6F3E6CC}"/>
              </a:ext>
            </a:extLst>
          </p:cNvPr>
          <p:cNvSpPr txBox="1">
            <a:spLocks/>
          </p:cNvSpPr>
          <p:nvPr/>
        </p:nvSpPr>
        <p:spPr>
          <a:xfrm>
            <a:off x="1895803" y="2779349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E</a:t>
            </a:r>
            <a:endParaRPr lang="de-DE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1C38F63-09B1-F86B-ECFF-F29B4AF0E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677714" y="824568"/>
            <a:ext cx="0" cy="5339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two young people playing with a scientific device">
            <a:extLst>
              <a:ext uri="{FF2B5EF4-FFF2-40B4-BE49-F238E27FC236}">
                <a16:creationId xmlns:a16="http://schemas.microsoft.com/office/drawing/2014/main" id="{206F9951-1544-4FB3-80F2-82D60E1606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231ED10-0A83-49CE-98FA-D420E3AAC72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50085" y="4546575"/>
            <a:ext cx="1500624" cy="1681163"/>
          </a:xfrm>
        </p:spPr>
        <p:txBody>
          <a:bodyPr/>
          <a:lstStyle/>
          <a:p>
            <a:r>
              <a:rPr lang="en-US" dirty="0"/>
              <a:t>M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B0A41CC-FB36-4319-BBBE-AA74E5A1B8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77374" y="2750392"/>
            <a:ext cx="1253665" cy="1681163"/>
          </a:xfrm>
        </p:spPr>
        <p:txBody>
          <a:bodyPr/>
          <a:lstStyle/>
          <a:p>
            <a:r>
              <a:rPr lang="en-US" dirty="0"/>
              <a:t>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997A14-473C-4DE2-94EB-80C3F334E4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380" y="903514"/>
            <a:ext cx="1253665" cy="1681163"/>
          </a:xfrm>
        </p:spPr>
        <p:txBody>
          <a:bodyPr/>
          <a:lstStyle/>
          <a:p>
            <a:r>
              <a:rPr lang="en-US" dirty="0"/>
              <a:t>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2958308-20D5-405F-BD76-550B9140B0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377374" y="897072"/>
            <a:ext cx="1253665" cy="1681163"/>
          </a:xfrm>
        </p:spPr>
        <p:txBody>
          <a:bodyPr/>
          <a:lstStyle/>
          <a:p>
            <a:r>
              <a:rPr lang="en-US" dirty="0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>
            <a:noAutofit/>
          </a:bodyPr>
          <a:lstStyle/>
          <a:p>
            <a:r>
              <a:rPr lang="en-US" dirty="0"/>
              <a:t>Company overview</a:t>
            </a:r>
          </a:p>
        </p:txBody>
      </p:sp>
      <p:sp>
        <p:nvSpPr>
          <p:cNvPr id="34" name="Graphic 8">
            <a:extLst>
              <a:ext uri="{FF2B5EF4-FFF2-40B4-BE49-F238E27FC236}">
                <a16:creationId xmlns:a16="http://schemas.microsoft.com/office/drawing/2014/main" id="{2605E566-83BF-4E26-ABAF-2EFCD9336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2DBA301F-6BB2-41DC-8962-5D0CC49F7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866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971432"/>
            <a:ext cx="2941600" cy="360000"/>
          </a:xfrm>
        </p:spPr>
        <p:txBody>
          <a:bodyPr/>
          <a:lstStyle/>
          <a:p>
            <a:r>
              <a:rPr lang="en-ZA" dirty="0"/>
              <a:t>Research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based our research on market trends and data from over 1,000 schools</a:t>
            </a:r>
          </a:p>
        </p:txBody>
      </p:sp>
      <p:pic>
        <p:nvPicPr>
          <p:cNvPr id="27" name="Picture Placeholder 11" descr="Microscope outline">
            <a:extLst>
              <a:ext uri="{FF2B5EF4-FFF2-40B4-BE49-F238E27FC236}">
                <a16:creationId xmlns:a16="http://schemas.microsoft.com/office/drawing/2014/main" id="{E7501A7A-87F1-48B8-AE66-9FB3CB45D40B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34142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ZA" dirty="0"/>
              <a:t>Business model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Abstract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believe students need new study materials to help them succeed</a:t>
            </a:r>
          </a:p>
        </p:txBody>
      </p:sp>
      <p:pic>
        <p:nvPicPr>
          <p:cNvPr id="28" name="Picture Placeholder 15" descr="Document outline">
            <a:extLst>
              <a:ext uri="{FF2B5EF4-FFF2-40B4-BE49-F238E27FC236}">
                <a16:creationId xmlns:a16="http://schemas.microsoft.com/office/drawing/2014/main" id="{55BF36B0-70C1-41A7-97F7-10772AE3E317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06975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Design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605832"/>
            <a:ext cx="2941600" cy="11418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Study tools are easy to use and accessible for all demographics</a:t>
            </a:r>
          </a:p>
        </p:txBody>
      </p:sp>
      <p:pic>
        <p:nvPicPr>
          <p:cNvPr id="29" name="Picture Placeholder 17" descr="Illustrator outline">
            <a:extLst>
              <a:ext uri="{FF2B5EF4-FFF2-40B4-BE49-F238E27FC236}">
                <a16:creationId xmlns:a16="http://schemas.microsoft.com/office/drawing/2014/main" id="{3F6B18F7-FCBF-493A-AD96-1FFF95A95E2F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412200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2B089-A8F9-45B1-BE6E-EAC10163F08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266159"/>
            <a:ext cx="2941600" cy="360000"/>
          </a:xfrm>
        </p:spPr>
        <p:txBody>
          <a:bodyPr/>
          <a:lstStyle/>
          <a:p>
            <a:r>
              <a:rPr lang="en-ZA" dirty="0"/>
              <a:t>$3B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E22F9B-4BF8-41DC-8F1C-836B546E59A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Fully inclusive market</a:t>
            </a:r>
          </a:p>
          <a:p>
            <a:r>
              <a:rPr lang="en-ZA" dirty="0"/>
              <a:t>Total addressable market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US" dirty="0"/>
              <a:t>Market 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515C5D-2CDB-4E66-B2B8-1451BC44247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266159"/>
            <a:ext cx="2941600" cy="36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$2B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B35F89A-6CDF-41F7-BD87-18B45BD7330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117103"/>
            <a:ext cx="2941600" cy="114188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noProof="1"/>
              <a:t>Freedom to invent</a:t>
            </a:r>
            <a:endParaRPr lang="en-US" dirty="0"/>
          </a:p>
          <a:p>
            <a:r>
              <a:rPr lang="en-ZA" noProof="1"/>
              <a:t>Selectively inclusive market</a:t>
            </a:r>
          </a:p>
          <a:p>
            <a:r>
              <a:rPr lang="en-ZA" noProof="1"/>
              <a:t>Serviceable available market</a:t>
            </a:r>
          </a:p>
          <a:p>
            <a:endParaRPr lang="en-ZA" noProof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1C399-8F48-44F5-9461-3C89866D4CE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266159"/>
            <a:ext cx="2941600" cy="360000"/>
          </a:xfrm>
        </p:spPr>
        <p:txBody>
          <a:bodyPr/>
          <a:lstStyle/>
          <a:p>
            <a:r>
              <a:rPr lang="en-US" dirty="0"/>
              <a:t>$</a:t>
            </a:r>
            <a:r>
              <a:rPr lang="en-ZA" dirty="0"/>
              <a:t>1B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2B9716-8D44-4864-8986-720957B3436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117103"/>
            <a:ext cx="2941600" cy="1141882"/>
          </a:xfrm>
        </p:spPr>
        <p:txBody>
          <a:bodyPr>
            <a:normAutofit lnSpcReduction="10000"/>
          </a:bodyPr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Specifically targeted market</a:t>
            </a:r>
          </a:p>
          <a:p>
            <a:r>
              <a:rPr lang="en-ZA" noProof="1"/>
              <a:t>Serviceable obtainable market</a:t>
            </a:r>
            <a:endParaRPr lang="en-ZA" dirty="0"/>
          </a:p>
          <a:p>
            <a:endParaRPr lang="en-US" dirty="0"/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8875A7EC-3DB7-4BAF-9699-4DCDE45D006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21178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/>
          <a:lstStyle/>
          <a:p>
            <a:r>
              <a:rPr lang="en-ZA" dirty="0"/>
              <a:t>Market comparison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42237DE-8579-4920-9331-C835DA7AE69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66082" y="3009550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366082" y="4017086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66082" y="4957948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903720" y="2816574"/>
            <a:ext cx="561421" cy="627254"/>
          </a:xfrm>
        </p:spPr>
        <p:txBody>
          <a:bodyPr/>
          <a:lstStyle/>
          <a:p>
            <a:r>
              <a:rPr lang="en-ZA" dirty="0"/>
              <a:t>3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D57220B4-795B-4602-8E69-5D53D12DCC8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903720" y="3805802"/>
            <a:ext cx="561421" cy="627254"/>
          </a:xfrm>
        </p:spPr>
        <p:txBody>
          <a:bodyPr/>
          <a:lstStyle/>
          <a:p>
            <a:r>
              <a:rPr lang="en-ZA" dirty="0"/>
              <a:t>2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F961A7D-A035-4952-BEF5-34EE93A2486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6903721" y="4795030"/>
            <a:ext cx="561421" cy="62725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ZA" noProof="1"/>
              <a:t>1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629106" y="3058998"/>
            <a:ext cx="2427514" cy="715169"/>
          </a:xfrm>
        </p:spPr>
        <p:txBody>
          <a:bodyPr>
            <a:normAutofit/>
          </a:bodyPr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Addressable market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8629106" y="4069174"/>
            <a:ext cx="2427514" cy="715169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Freedom to invent</a:t>
            </a:r>
          </a:p>
          <a:p>
            <a:r>
              <a:rPr lang="en-US" dirty="0"/>
              <a:t>Serviceable market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B5A11B9F-68B0-405D-8B6F-DDBC74E10DD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629106" y="5011206"/>
            <a:ext cx="2427514" cy="715169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Addressable market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D5E2A87B-0EA4-4713-9221-35871F26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246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Our curriculum is priced below that of other tools in the education market</a:t>
            </a:r>
          </a:p>
          <a:p>
            <a:r>
              <a:rPr lang="en-ZA" noProof="1"/>
              <a:t>Simple and easy to use, compared to the complex tools of the competitors</a:t>
            </a:r>
          </a:p>
          <a:p>
            <a:r>
              <a:rPr lang="en-ZA" noProof="1"/>
              <a:t>Affordability is the main draw for educators to adopt our products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EAF2965-1DCE-4B93-BD47-2AD94F6E3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/>
          <a:p>
            <a:r>
              <a:rPr lang="en-ZA" noProof="1"/>
              <a:t>Company A</a:t>
            </a:r>
            <a:br>
              <a:rPr lang="en-ZA" noProof="1"/>
            </a:br>
            <a:r>
              <a:rPr lang="en-ZA" noProof="1"/>
              <a:t>Product is more expensive</a:t>
            </a:r>
          </a:p>
          <a:p>
            <a:r>
              <a:rPr lang="en-ZA" noProof="1"/>
              <a:t>Companies B &amp; C </a:t>
            </a:r>
            <a:br>
              <a:rPr lang="en-ZA" noProof="1"/>
            </a:br>
            <a:r>
              <a:rPr lang="en-ZA" noProof="1"/>
              <a:t>Product is expensive and inconvenient to use</a:t>
            </a:r>
          </a:p>
          <a:p>
            <a:r>
              <a:rPr lang="en-ZA" noProof="1"/>
              <a:t>Companies D &amp; E</a:t>
            </a:r>
            <a:br>
              <a:rPr lang="en-ZA" noProof="1"/>
            </a:br>
            <a:r>
              <a:rPr lang="en-ZA" noProof="1"/>
              <a:t>Product is affordable, but inconvenient to use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B604E6A-773D-4777-825E-8D25A2E7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Our competition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/>
          <a:lstStyle/>
          <a:p>
            <a:r>
              <a:rPr lang="en-ZA" dirty="0"/>
              <a:t>Contoso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/>
          <a:lstStyle/>
          <a:p>
            <a:r>
              <a:rPr lang="en-US" dirty="0"/>
              <a:t>Competitors</a:t>
            </a:r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DEF6CD5-D495-4379-8072-964BD6FF4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1343" y="2864204"/>
            <a:ext cx="1485125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42517" y="2223604"/>
            <a:ext cx="1706965" cy="492025"/>
          </a:xfrm>
        </p:spPr>
        <p:txBody>
          <a:bodyPr>
            <a:normAutofit/>
          </a:bodyPr>
          <a:lstStyle/>
          <a:p>
            <a:r>
              <a:rPr lang="en-ZA" dirty="0"/>
              <a:t>Convenient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0BD43D-EBFD-48E7-A1D3-EB9228D4C5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42517" y="5341910"/>
            <a:ext cx="1706965" cy="492025"/>
          </a:xfrm>
        </p:spPr>
        <p:txBody>
          <a:bodyPr>
            <a:normAutofit/>
          </a:bodyPr>
          <a:lstStyle/>
          <a:p>
            <a:r>
              <a:rPr lang="en-ZA" dirty="0"/>
              <a:t>Inconvenient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C0C8B1-2DBC-40B1-BBA7-7B3D396478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73118" y="3783794"/>
            <a:ext cx="1380681" cy="492025"/>
          </a:xfrm>
        </p:spPr>
        <p:txBody>
          <a:bodyPr>
            <a:normAutofit/>
          </a:bodyPr>
          <a:lstStyle/>
          <a:p>
            <a:r>
              <a:rPr lang="en-ZA" dirty="0"/>
              <a:t>Expensive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F06784-6A30-4941-B70A-A58B611950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738732" y="3012526"/>
            <a:ext cx="1183179" cy="492025"/>
          </a:xfrm>
        </p:spPr>
        <p:txBody>
          <a:bodyPr>
            <a:normAutofit/>
          </a:bodyPr>
          <a:lstStyle/>
          <a:p>
            <a:r>
              <a:rPr lang="en-ZA" dirty="0"/>
              <a:t>Competitor A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549102B-A15B-4DD9-ACB2-6B3DFC454BF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175224" y="4332980"/>
            <a:ext cx="1183179" cy="492025"/>
          </a:xfrm>
        </p:spPr>
        <p:txBody>
          <a:bodyPr/>
          <a:lstStyle/>
          <a:p>
            <a:r>
              <a:rPr lang="en-US" dirty="0"/>
              <a:t>Competitor 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0C260980-EF18-41EE-988C-77869BE499F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637747" y="4507451"/>
            <a:ext cx="1183179" cy="492025"/>
          </a:xfrm>
        </p:spPr>
        <p:txBody>
          <a:bodyPr/>
          <a:lstStyle/>
          <a:p>
            <a:r>
              <a:rPr lang="en-US" dirty="0"/>
              <a:t>Competitor D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0CD579A6-0EB2-419B-BCC6-66087EBC5C2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552714" y="4194908"/>
            <a:ext cx="1183179" cy="492025"/>
          </a:xfrm>
        </p:spPr>
        <p:txBody>
          <a:bodyPr/>
          <a:lstStyle/>
          <a:p>
            <a:r>
              <a:rPr lang="en-US" dirty="0"/>
              <a:t>Competitor C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0D7295E-2606-43E1-8F52-683161B21F4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01857" y="5068793"/>
            <a:ext cx="1183179" cy="492025"/>
          </a:xfrm>
        </p:spPr>
        <p:txBody>
          <a:bodyPr/>
          <a:lstStyle/>
          <a:p>
            <a:r>
              <a:rPr lang="en-US" dirty="0"/>
              <a:t>Competitor B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00AAD220-6BD1-4E02-8872-3975FE881A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34142" y="3783794"/>
            <a:ext cx="1393863" cy="492025"/>
          </a:xfrm>
        </p:spPr>
        <p:txBody>
          <a:bodyPr/>
          <a:lstStyle/>
          <a:p>
            <a:r>
              <a:rPr lang="en-US" dirty="0"/>
              <a:t>affordable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B7FD816-4B5B-460E-89BC-DCA4C0FA59D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39963" y="2611626"/>
            <a:ext cx="1706965" cy="1048575"/>
          </a:xfrm>
        </p:spPr>
        <p:txBody>
          <a:bodyPr/>
          <a:lstStyle/>
          <a:p>
            <a:r>
              <a:rPr lang="en-US" dirty="0"/>
              <a:t>Contoso Ltd.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/>
          <a:lstStyle/>
          <a:p>
            <a:r>
              <a:rPr lang="en-ZA" dirty="0"/>
              <a:t>Our competition </a:t>
            </a:r>
          </a:p>
        </p:txBody>
      </p:sp>
      <p:sp>
        <p:nvSpPr>
          <p:cNvPr id="80" name="Slide Number Placeholder 7">
            <a:extLst>
              <a:ext uri="{FF2B5EF4-FFF2-40B4-BE49-F238E27FC236}">
                <a16:creationId xmlns:a16="http://schemas.microsoft.com/office/drawing/2014/main" id="{72CAD255-3B09-43D2-AE05-C6A79D8D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396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B19BD1C-075E-A74F-B379-737B98CAF0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7335" y="1822008"/>
            <a:ext cx="3295186" cy="320381"/>
          </a:xfrm>
        </p:spPr>
        <p:txBody>
          <a:bodyPr vert="horz" lIns="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Feb 20XX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24BB97F-B86E-2C42-8391-A2B8B7D7DC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57335" y="2167484"/>
            <a:ext cx="3294437" cy="54010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Roll out product to local schools to establish new STEM curriculum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874D5FC-7122-4EA9-A7AA-BA3F9A46DF3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59B810C-73DF-B44C-80E1-083E2F3B7C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080795" y="3339988"/>
            <a:ext cx="3295186" cy="320381"/>
          </a:xfrm>
        </p:spPr>
        <p:txBody>
          <a:bodyPr/>
          <a:lstStyle/>
          <a:p>
            <a:r>
              <a:rPr lang="en-US" dirty="0"/>
              <a:t>May 20XX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FA41B41-DD97-A64E-8203-BA7A580F5A1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080795" y="3685464"/>
            <a:ext cx="3294437" cy="5401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Release to regional school districts and monitor trends in each school</a:t>
            </a:r>
          </a:p>
          <a:p>
            <a:endParaRPr lang="en-US" dirty="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D1DAC95E-B0DB-8B46-B628-F1B5520F05C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31710" y="4857968"/>
            <a:ext cx="3295186" cy="320381"/>
          </a:xfrm>
        </p:spPr>
        <p:txBody>
          <a:bodyPr/>
          <a:lstStyle/>
          <a:p>
            <a:r>
              <a:rPr lang="en-US" dirty="0"/>
              <a:t>Oct 20XX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84DA0D9F-5083-A949-8155-00F064833CB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31710" y="5203444"/>
            <a:ext cx="3294437" cy="5401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Gather feedback from teachers and continue to expand availability of the product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>
            <a:normAutofit/>
          </a:bodyPr>
          <a:lstStyle/>
          <a:p>
            <a:r>
              <a:rPr lang="en-ZA" dirty="0"/>
              <a:t>SCALING FOR the future</a:t>
            </a:r>
          </a:p>
        </p:txBody>
      </p:sp>
    </p:spTree>
    <p:extLst>
      <p:ext uri="{BB962C8B-B14F-4D97-AF65-F5344CB8AC3E}">
        <p14:creationId xmlns:p14="http://schemas.microsoft.com/office/powerpoint/2010/main" val="3735685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354712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388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C77C5603-8643-4603-9AC4-34B768C3DBB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502152"/>
            <a:ext cx="640080" cy="20177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292468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11" name="Year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7602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ZA" dirty="0"/>
              <a:t>Two-year action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17</a:t>
            </a:fld>
            <a:endParaRPr lang="en-ZA" dirty="0"/>
          </a:p>
        </p:txBody>
      </p:sp>
      <p:cxnSp>
        <p:nvCxnSpPr>
          <p:cNvPr id="51" name="Straight Connector 50" descr="Milestone Connector">
            <a:extLst>
              <a:ext uri="{FF2B5EF4-FFF2-40B4-BE49-F238E27FC236}">
                <a16:creationId xmlns:a16="http://schemas.microsoft.com/office/drawing/2014/main" id="{08DB31DC-8655-4956-9B1E-754B8549DC2B}"/>
              </a:ext>
            </a:extLst>
          </p:cNvPr>
          <p:cNvCxnSpPr>
            <a:cxnSpLocks/>
          </p:cNvCxnSpPr>
          <p:nvPr/>
        </p:nvCxnSpPr>
        <p:spPr>
          <a:xfrm rot="10800000">
            <a:off x="9121117" y="4376128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47633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752725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 descr="Milestone Connector">
            <a:extLst>
              <a:ext uri="{FF2B5EF4-FFF2-40B4-BE49-F238E27FC236}">
                <a16:creationId xmlns:a16="http://schemas.microsoft.com/office/drawing/2014/main" id="{DDE330BB-3050-4A17-AE6F-F29C5255185E}"/>
              </a:ext>
            </a:extLst>
          </p:cNvPr>
          <p:cNvCxnSpPr>
            <a:cxnSpLocks/>
          </p:cNvCxnSpPr>
          <p:nvPr/>
        </p:nvCxnSpPr>
        <p:spPr>
          <a:xfrm>
            <a:off x="3073920" y="2860999"/>
            <a:ext cx="3722" cy="5334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 Placeholder 31">
            <a:extLst>
              <a:ext uri="{FF2B5EF4-FFF2-40B4-BE49-F238E27FC236}">
                <a16:creationId xmlns:a16="http://schemas.microsoft.com/office/drawing/2014/main" id="{3EA3570C-044A-4064-B14D-0F904D074556}"/>
              </a:ext>
            </a:extLst>
          </p:cNvPr>
          <p:cNvSpPr txBox="1">
            <a:spLocks/>
          </p:cNvSpPr>
          <p:nvPr/>
        </p:nvSpPr>
        <p:spPr>
          <a:xfrm>
            <a:off x="5190031" y="2175069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Gather feedback</a:t>
            </a:r>
            <a:endParaRPr lang="en-ZA" sz="1100" dirty="0"/>
          </a:p>
        </p:txBody>
      </p:sp>
      <p:cxnSp>
        <p:nvCxnSpPr>
          <p:cNvPr id="83" name="Straight Connector 82" descr="Milestone Connector">
            <a:extLst>
              <a:ext uri="{FF2B5EF4-FFF2-40B4-BE49-F238E27FC236}">
                <a16:creationId xmlns:a16="http://schemas.microsoft.com/office/drawing/2014/main" id="{59880569-8A8E-41C5-BED0-640848E135F2}"/>
              </a:ext>
            </a:extLst>
          </p:cNvPr>
          <p:cNvCxnSpPr>
            <a:cxnSpLocks/>
          </p:cNvCxnSpPr>
          <p:nvPr/>
        </p:nvCxnSpPr>
        <p:spPr>
          <a:xfrm>
            <a:off x="6218933" y="2858287"/>
            <a:ext cx="6667" cy="538024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 Placeholder 31">
            <a:extLst>
              <a:ext uri="{FF2B5EF4-FFF2-40B4-BE49-F238E27FC236}">
                <a16:creationId xmlns:a16="http://schemas.microsoft.com/office/drawing/2014/main" id="{A094E423-7CE9-4B99-92DE-803EDA3A01EC}"/>
              </a:ext>
            </a:extLst>
          </p:cNvPr>
          <p:cNvSpPr txBox="1">
            <a:spLocks/>
          </p:cNvSpPr>
          <p:nvPr/>
        </p:nvSpPr>
        <p:spPr>
          <a:xfrm>
            <a:off x="9121117" y="217885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Deliver to students</a:t>
            </a:r>
            <a:endParaRPr lang="en-ZA" sz="1100" dirty="0"/>
          </a:p>
        </p:txBody>
      </p:sp>
      <p:cxnSp>
        <p:nvCxnSpPr>
          <p:cNvPr id="87" name="Straight Connector 86" descr="Milestone Connector">
            <a:extLst>
              <a:ext uri="{FF2B5EF4-FFF2-40B4-BE49-F238E27FC236}">
                <a16:creationId xmlns:a16="http://schemas.microsoft.com/office/drawing/2014/main" id="{210A4F88-A1D6-4474-8086-55B9DC9AF526}"/>
              </a:ext>
            </a:extLst>
          </p:cNvPr>
          <p:cNvCxnSpPr>
            <a:cxnSpLocks/>
          </p:cNvCxnSpPr>
          <p:nvPr/>
        </p:nvCxnSpPr>
        <p:spPr>
          <a:xfrm>
            <a:off x="10150019" y="2862072"/>
            <a:ext cx="0" cy="53232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 descr="Milestone Connector">
            <a:extLst>
              <a:ext uri="{FF2B5EF4-FFF2-40B4-BE49-F238E27FC236}">
                <a16:creationId xmlns:a16="http://schemas.microsoft.com/office/drawing/2014/main" id="{9FC428EC-C5B0-4535-8B88-FF6BE9F35E3F}"/>
              </a:ext>
            </a:extLst>
          </p:cNvPr>
          <p:cNvCxnSpPr>
            <a:cxnSpLocks/>
          </p:cNvCxnSpPr>
          <p:nvPr/>
        </p:nvCxnSpPr>
        <p:spPr>
          <a:xfrm>
            <a:off x="2286000" y="4694195"/>
            <a:ext cx="2019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Placeholder 31">
            <a:extLst>
              <a:ext uri="{FF2B5EF4-FFF2-40B4-BE49-F238E27FC236}">
                <a16:creationId xmlns:a16="http://schemas.microsoft.com/office/drawing/2014/main" id="{0DB3BBAB-4897-4AAE-8104-E8D840C01351}"/>
              </a:ext>
            </a:extLst>
          </p:cNvPr>
          <p:cNvSpPr txBox="1">
            <a:spLocks/>
          </p:cNvSpPr>
          <p:nvPr/>
        </p:nvSpPr>
        <p:spPr>
          <a:xfrm>
            <a:off x="4406652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Test with schools</a:t>
            </a:r>
            <a:endParaRPr lang="en-ZA" sz="1100" dirty="0"/>
          </a:p>
        </p:txBody>
      </p:sp>
      <p:cxnSp>
        <p:nvCxnSpPr>
          <p:cNvPr id="95" name="Straight Connector 94" descr="Milestone Connector">
            <a:extLst>
              <a:ext uri="{FF2B5EF4-FFF2-40B4-BE49-F238E27FC236}">
                <a16:creationId xmlns:a16="http://schemas.microsoft.com/office/drawing/2014/main" id="{8555111D-9395-4F5A-9ED2-433142ABA373}"/>
              </a:ext>
            </a:extLst>
          </p:cNvPr>
          <p:cNvCxnSpPr>
            <a:cxnSpLocks/>
          </p:cNvCxnSpPr>
          <p:nvPr/>
        </p:nvCxnSpPr>
        <p:spPr>
          <a:xfrm>
            <a:off x="5434293" y="4694195"/>
            <a:ext cx="1261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Placeholder 31">
            <a:extLst>
              <a:ext uri="{FF2B5EF4-FFF2-40B4-BE49-F238E27FC236}">
                <a16:creationId xmlns:a16="http://schemas.microsoft.com/office/drawing/2014/main" id="{0D97546E-1259-4E0A-BF25-B53C6C7D9B5D}"/>
              </a:ext>
            </a:extLst>
          </p:cNvPr>
          <p:cNvSpPr txBox="1">
            <a:spLocks/>
          </p:cNvSpPr>
          <p:nvPr/>
        </p:nvSpPr>
        <p:spPr>
          <a:xfrm>
            <a:off x="7581698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Regional launch</a:t>
            </a:r>
            <a:endParaRPr lang="en-ZA" sz="1100" dirty="0"/>
          </a:p>
        </p:txBody>
      </p:sp>
      <p:cxnSp>
        <p:nvCxnSpPr>
          <p:cNvPr id="99" name="Straight Connector 98" descr="Milestone Connector">
            <a:extLst>
              <a:ext uri="{FF2B5EF4-FFF2-40B4-BE49-F238E27FC236}">
                <a16:creationId xmlns:a16="http://schemas.microsoft.com/office/drawing/2014/main" id="{33DBE3DD-4F6D-4C20-B843-AA0BC8BCF263}"/>
              </a:ext>
            </a:extLst>
          </p:cNvPr>
          <p:cNvCxnSpPr>
            <a:cxnSpLocks/>
          </p:cNvCxnSpPr>
          <p:nvPr/>
        </p:nvCxnSpPr>
        <p:spPr>
          <a:xfrm>
            <a:off x="8591938" y="4694195"/>
            <a:ext cx="0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42184" y="2177369"/>
            <a:ext cx="2057400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Draft blueprints</a:t>
            </a:r>
            <a:endParaRPr lang="en-ZA" sz="1100" dirty="0"/>
          </a:p>
        </p:txBody>
      </p:sp>
      <p:sp>
        <p:nvSpPr>
          <p:cNvPr id="132" name="Text Placeholder 31">
            <a:extLst>
              <a:ext uri="{FF2B5EF4-FFF2-40B4-BE49-F238E27FC236}">
                <a16:creationId xmlns:a16="http://schemas.microsoft.com/office/drawing/2014/main" id="{4E554FA9-53AB-40E7-A2D2-8573D8B6478B}"/>
              </a:ext>
            </a:extLst>
          </p:cNvPr>
          <p:cNvSpPr txBox="1">
            <a:spLocks/>
          </p:cNvSpPr>
          <p:nvPr/>
        </p:nvSpPr>
        <p:spPr>
          <a:xfrm>
            <a:off x="1215500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Run focus groups</a:t>
            </a:r>
            <a:endParaRPr lang="en-ZA" sz="1100" dirty="0"/>
          </a:p>
        </p:txBody>
      </p:sp>
    </p:spTree>
    <p:extLst>
      <p:ext uri="{BB962C8B-B14F-4D97-AF65-F5344CB8AC3E}">
        <p14:creationId xmlns:p14="http://schemas.microsoft.com/office/powerpoint/2010/main" val="2561631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1673669"/>
              </p:ext>
            </p:extLst>
          </p:nvPr>
        </p:nvGraphicFramePr>
        <p:xfrm>
          <a:off x="1033463" y="1851025"/>
          <a:ext cx="1005840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YEAR 1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 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27432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INCOME</a:t>
                      </a: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accent2"/>
                        </a:gs>
                        <a:gs pos="8000">
                          <a:schemeClr val="accent1"/>
                        </a:gs>
                      </a:gsLst>
                      <a:lin ang="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Users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Average price per sale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Revenue @ 15%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Gross profit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27432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EXPENSES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accent2"/>
                        </a:gs>
                        <a:gs pos="8000">
                          <a:schemeClr val="accent1"/>
                        </a:gs>
                      </a:gsLst>
                      <a:lin ang="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 &amp; marketing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5,062,500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38,400,000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151,200,000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70%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service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1,687,500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Product development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562,500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10,800,000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281,250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4,320,000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7,593,750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52,800,000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187,920,000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7D86F-5C0C-4683-9BBC-4038FCC9A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team member headshot">
            <a:extLst>
              <a:ext uri="{FF2B5EF4-FFF2-40B4-BE49-F238E27FC236}">
                <a16:creationId xmlns:a16="http://schemas.microsoft.com/office/drawing/2014/main" id="{9004F29C-AED9-40E4-B5C2-47C8B6E3F04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04817" y="2233881"/>
            <a:ext cx="3387182" cy="2390238"/>
          </a:xfrm>
        </p:spPr>
      </p:pic>
      <p:pic>
        <p:nvPicPr>
          <p:cNvPr id="45" name="Picture Placeholder 44" descr="team member headshot">
            <a:extLst>
              <a:ext uri="{FF2B5EF4-FFF2-40B4-BE49-F238E27FC236}">
                <a16:creationId xmlns:a16="http://schemas.microsoft.com/office/drawing/2014/main" id="{D0F3841F-AC56-43DE-AD77-552631D14A4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90016" y="2233881"/>
            <a:ext cx="3917851" cy="2390238"/>
          </a:xfrm>
        </p:spPr>
      </p:pic>
      <p:pic>
        <p:nvPicPr>
          <p:cNvPr id="43" name="Picture Placeholder 42" descr="team member headshot">
            <a:extLst>
              <a:ext uri="{FF2B5EF4-FFF2-40B4-BE49-F238E27FC236}">
                <a16:creationId xmlns:a16="http://schemas.microsoft.com/office/drawing/2014/main" id="{4861242E-E0CB-4DBA-8F76-EDE01FEB29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75215" y="2233881"/>
            <a:ext cx="3917851" cy="2390238"/>
          </a:xfrm>
        </p:spPr>
      </p:pic>
      <p:pic>
        <p:nvPicPr>
          <p:cNvPr id="41" name="Picture Placeholder 40" descr="team member headshot">
            <a:extLst>
              <a:ext uri="{FF2B5EF4-FFF2-40B4-BE49-F238E27FC236}">
                <a16:creationId xmlns:a16="http://schemas.microsoft.com/office/drawing/2014/main" id="{268FA579-104C-44D5-9FEC-3D0D8C5469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233881"/>
            <a:ext cx="3378263" cy="239023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2DF7C3-442D-460D-9076-A9460250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Meet the team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E50606CE-9ECB-4033-AF08-73FC376C312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54933" y="5061424"/>
            <a:ext cx="2443654" cy="320381"/>
          </a:xfrm>
        </p:spPr>
        <p:txBody>
          <a:bodyPr/>
          <a:lstStyle/>
          <a:p>
            <a:r>
              <a:rPr lang="en-US" dirty="0"/>
              <a:t>Mirjam Nilsson​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4BFAF62A-F8A5-463D-9BF7-08EED60ABEC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4932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Chief Executive Officer</a:t>
            </a:r>
          </a:p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6D60BE64-23D9-47F8-93B5-D89C8872DFF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1476" y="5061424"/>
            <a:ext cx="2443654" cy="320381"/>
          </a:xfrm>
        </p:spPr>
        <p:txBody>
          <a:bodyPr/>
          <a:lstStyle/>
          <a:p>
            <a:r>
              <a:rPr lang="en-US" dirty="0"/>
              <a:t>Takuma Hayashi​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C8BBC8B0-E37D-4D40-A0FD-2C96486AC28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31475" y="5406900"/>
            <a:ext cx="2443099" cy="361598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1E3A9758-9F8D-4290-B60A-19A2D1DA778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77835" y="5061424"/>
            <a:ext cx="2443654" cy="320381"/>
          </a:xfrm>
        </p:spPr>
        <p:txBody>
          <a:bodyPr/>
          <a:lstStyle/>
          <a:p>
            <a:r>
              <a:rPr lang="en-US" dirty="0"/>
              <a:t>Flora Berggren​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E8ED43EC-2B81-4C03-B2D5-1E5BCA9AF5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77834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Chief Operations Officer</a:t>
            </a:r>
          </a:p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DE01F9F5-0129-4706-880A-089943A7E1A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800181" y="5057897"/>
            <a:ext cx="2443654" cy="320381"/>
          </a:xfrm>
        </p:spPr>
        <p:txBody>
          <a:bodyPr/>
          <a:lstStyle/>
          <a:p>
            <a:r>
              <a:rPr lang="en-US" dirty="0"/>
              <a:t>Rajesh Santoshi​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7DA97E58-ABB3-4B9B-B23D-A706C06ED1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800180" y="5403373"/>
            <a:ext cx="2443099" cy="361598"/>
          </a:xfrm>
        </p:spPr>
        <p:txBody>
          <a:bodyPr>
            <a:normAutofit/>
          </a:bodyPr>
          <a:lstStyle/>
          <a:p>
            <a:r>
              <a:rPr lang="en-US" dirty="0"/>
              <a:t>VP Marketing</a:t>
            </a:r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/>
          <a:lstStyle/>
          <a:p>
            <a:r>
              <a:rPr lang="en-ZA" b="1" dirty="0" err="1"/>
              <a:t>Gliederung</a:t>
            </a:r>
            <a:endParaRPr lang="en-ZA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B70688-B572-7BA7-1440-220390566407}"/>
              </a:ext>
            </a:extLst>
          </p:cNvPr>
          <p:cNvSpPr txBox="1"/>
          <p:nvPr/>
        </p:nvSpPr>
        <p:spPr>
          <a:xfrm>
            <a:off x="1099456" y="3849511"/>
            <a:ext cx="578984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Unsere Idee im Detail</a:t>
            </a:r>
          </a:p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Businessplan</a:t>
            </a:r>
          </a:p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Umsetzungsstrategie und aktueller Stand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DE" sz="2000" dirty="0">
                <a:solidFill>
                  <a:schemeClr val="tx1">
                    <a:lumMod val="85000"/>
                  </a:schemeClr>
                </a:solidFill>
              </a:rPr>
              <a:t>Via Fine-tuned LLM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DE" sz="2000" dirty="0">
                <a:solidFill>
                  <a:schemeClr val="tx1">
                    <a:lumMod val="85000"/>
                  </a:schemeClr>
                </a:solidFill>
              </a:rPr>
              <a:t>Via Chess Engine LLM</a:t>
            </a: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Placeholder 76" descr="team member headshot">
            <a:extLst>
              <a:ext uri="{FF2B5EF4-FFF2-40B4-BE49-F238E27FC236}">
                <a16:creationId xmlns:a16="http://schemas.microsoft.com/office/drawing/2014/main" id="{A52C5846-0257-4E03-B672-0BB12BB348CA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83802" y="3121794"/>
            <a:ext cx="1808198" cy="1097726"/>
          </a:xfrm>
        </p:spPr>
      </p:pic>
      <p:pic>
        <p:nvPicPr>
          <p:cNvPr id="75" name="Picture Placeholder 74" descr="team member headshot">
            <a:extLst>
              <a:ext uri="{FF2B5EF4-FFF2-40B4-BE49-F238E27FC236}">
                <a16:creationId xmlns:a16="http://schemas.microsoft.com/office/drawing/2014/main" id="{F157973A-674F-49BD-B677-C65CA3E53BF3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00427" y="3121794"/>
            <a:ext cx="1799279" cy="1097726"/>
          </a:xfrm>
        </p:spPr>
      </p:pic>
      <p:pic>
        <p:nvPicPr>
          <p:cNvPr id="73" name="Picture Placeholder 72" descr="team member headshot">
            <a:extLst>
              <a:ext uri="{FF2B5EF4-FFF2-40B4-BE49-F238E27FC236}">
                <a16:creationId xmlns:a16="http://schemas.microsoft.com/office/drawing/2014/main" id="{C6A0A192-6B5B-4E65-85C4-82AB309208B7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16963" y="3121794"/>
            <a:ext cx="1799279" cy="1097726"/>
          </a:xfrm>
        </p:spPr>
      </p:pic>
      <p:pic>
        <p:nvPicPr>
          <p:cNvPr id="71" name="Picture Placeholder 70" descr="team member headshot">
            <a:extLst>
              <a:ext uri="{FF2B5EF4-FFF2-40B4-BE49-F238E27FC236}">
                <a16:creationId xmlns:a16="http://schemas.microsoft.com/office/drawing/2014/main" id="{425601C6-35A8-485D-916C-CE9DBCA6155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33589" y="3121794"/>
            <a:ext cx="1799125" cy="1097726"/>
          </a:xfrm>
        </p:spPr>
      </p:pic>
      <p:pic>
        <p:nvPicPr>
          <p:cNvPr id="69" name="Picture Placeholder 68" descr="team member headshot">
            <a:extLst>
              <a:ext uri="{FF2B5EF4-FFF2-40B4-BE49-F238E27FC236}">
                <a16:creationId xmlns:a16="http://schemas.microsoft.com/office/drawing/2014/main" id="{B299571A-391C-4A55-B57A-C676751BC969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0214" y="3121794"/>
            <a:ext cx="1799279" cy="1097726"/>
          </a:xfrm>
        </p:spPr>
      </p:pic>
      <p:pic>
        <p:nvPicPr>
          <p:cNvPr id="20" name="Picture Placeholder 19" descr="team member headshot">
            <a:extLst>
              <a:ext uri="{FF2B5EF4-FFF2-40B4-BE49-F238E27FC236}">
                <a16:creationId xmlns:a16="http://schemas.microsoft.com/office/drawing/2014/main" id="{5ABC078D-7243-4CCA-B4C7-7F856E917B48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66838" y="3121794"/>
            <a:ext cx="1799279" cy="1097726"/>
          </a:xfrm>
        </p:spPr>
      </p:pic>
      <p:pic>
        <p:nvPicPr>
          <p:cNvPr id="18" name="Picture Placeholder 17" descr="team member headshot">
            <a:extLst>
              <a:ext uri="{FF2B5EF4-FFF2-40B4-BE49-F238E27FC236}">
                <a16:creationId xmlns:a16="http://schemas.microsoft.com/office/drawing/2014/main" id="{7C8118A4-D9B4-4F1C-94F9-D85DB922716A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83375" y="3121794"/>
            <a:ext cx="1799279" cy="1097726"/>
          </a:xfrm>
        </p:spPr>
      </p:pic>
      <p:pic>
        <p:nvPicPr>
          <p:cNvPr id="16" name="Picture Placeholder 15" descr="team member headshot">
            <a:extLst>
              <a:ext uri="{FF2B5EF4-FFF2-40B4-BE49-F238E27FC236}">
                <a16:creationId xmlns:a16="http://schemas.microsoft.com/office/drawing/2014/main" id="{E40EBD15-9BE4-4B6B-9D38-17782ACAD963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3121794"/>
            <a:ext cx="1799279" cy="1097726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45F3A2-BD72-4BD7-8978-696934BB7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Meet the FULL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88C46-D361-43C5-A259-FFD53D340C4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2325820"/>
            <a:ext cx="1799279" cy="320381"/>
          </a:xfrm>
        </p:spPr>
        <p:txBody>
          <a:bodyPr rIns="0"/>
          <a:lstStyle/>
          <a:p>
            <a:r>
              <a:rPr lang="en-US" dirty="0"/>
              <a:t>Takuma Hayashi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F2469D-040B-4633-868F-F46180BB530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09" y="2586626"/>
            <a:ext cx="1798870" cy="361598"/>
          </a:xfrm>
        </p:spPr>
        <p:txBody>
          <a:bodyPr rIns="0"/>
          <a:lstStyle/>
          <a:p>
            <a:r>
              <a:rPr lang="en-US" dirty="0"/>
              <a:t>President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91D35133-309D-408B-BE24-A04299B3397A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3429000" y="2325820"/>
            <a:ext cx="1337117" cy="320381"/>
          </a:xfrm>
        </p:spPr>
        <p:txBody>
          <a:bodyPr rIns="0"/>
          <a:lstStyle/>
          <a:p>
            <a:r>
              <a:rPr lang="en-US" dirty="0"/>
              <a:t>Flora Berggren​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D7831D1E-870E-4ABD-8753-BD9E6831521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3429005" y="2586626"/>
            <a:ext cx="1336813" cy="361598"/>
          </a:xfrm>
        </p:spPr>
        <p:txBody>
          <a:bodyPr rIns="0">
            <a:normAutofit/>
          </a:bodyPr>
          <a:lstStyle/>
          <a:p>
            <a:r>
              <a:rPr lang="en-US" dirty="0"/>
              <a:t>Chief Operations Officer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C7ED2CFF-91AA-4C37-A8BA-7985F6943F2F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395597" y="2325820"/>
            <a:ext cx="1337117" cy="320381"/>
          </a:xfrm>
        </p:spPr>
        <p:txBody>
          <a:bodyPr rIns="0"/>
          <a:lstStyle/>
          <a:p>
            <a:r>
              <a:rPr lang="en-US" dirty="0"/>
              <a:t>Graham Barnes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03E2DEE7-7B07-4B69-83AA-0B22194738E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395602" y="2586626"/>
            <a:ext cx="1336813" cy="361598"/>
          </a:xfrm>
        </p:spPr>
        <p:txBody>
          <a:bodyPr rIns="0"/>
          <a:lstStyle/>
          <a:p>
            <a:r>
              <a:rPr lang="en-US" dirty="0"/>
              <a:t>VP Product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730D8288-4CA9-440F-9E8D-D4E6A278C7F7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9371508" y="2325820"/>
            <a:ext cx="1337117" cy="320381"/>
          </a:xfrm>
        </p:spPr>
        <p:txBody>
          <a:bodyPr rIns="0"/>
          <a:lstStyle/>
          <a:p>
            <a:r>
              <a:rPr lang="en-US" dirty="0"/>
              <a:t>Elizabeth Moore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AF939551-3490-47E7-8A60-E31A99686179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9371513" y="2586626"/>
            <a:ext cx="1336813" cy="361598"/>
          </a:xfrm>
        </p:spPr>
        <p:txBody>
          <a:bodyPr rIns="0"/>
          <a:lstStyle/>
          <a:p>
            <a:r>
              <a:rPr lang="en-US" dirty="0"/>
              <a:t>Product Designer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A2D4108-B74A-4571-A946-B650CEB28F1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483375" y="4507480"/>
            <a:ext cx="1337117" cy="320381"/>
          </a:xfrm>
        </p:spPr>
        <p:txBody>
          <a:bodyPr rIns="0"/>
          <a:lstStyle/>
          <a:p>
            <a:r>
              <a:rPr lang="en-US" dirty="0"/>
              <a:t>Mirjam Nilsson​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02C330D8-8158-4446-8455-8F2B3BFD54A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483380" y="4768286"/>
            <a:ext cx="1336813" cy="361598"/>
          </a:xfrm>
        </p:spPr>
        <p:txBody>
          <a:bodyPr rIns="0"/>
          <a:lstStyle/>
          <a:p>
            <a:r>
              <a:rPr lang="en-US" dirty="0"/>
              <a:t>Chief Executive Officer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CB3652F9-899B-446A-A0B0-F866A27EDD0F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4457493" y="4507480"/>
            <a:ext cx="1337117" cy="320381"/>
          </a:xfrm>
        </p:spPr>
        <p:txBody>
          <a:bodyPr rIns="0"/>
          <a:lstStyle/>
          <a:p>
            <a:r>
              <a:rPr lang="en-US" dirty="0"/>
              <a:t>Rajesh Santoshi​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DCB096D4-7EDD-49A0-BDDF-B65903194BE9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57498" y="4768286"/>
            <a:ext cx="1336813" cy="361598"/>
          </a:xfrm>
        </p:spPr>
        <p:txBody>
          <a:bodyPr rIns="0"/>
          <a:lstStyle/>
          <a:p>
            <a:r>
              <a:rPr lang="en-US" dirty="0"/>
              <a:t>VP Marketing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DF5FED9E-C80B-4271-93B4-D1EB375A178B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7416963" y="4502202"/>
            <a:ext cx="1337117" cy="320381"/>
          </a:xfrm>
        </p:spPr>
        <p:txBody>
          <a:bodyPr rIns="0"/>
          <a:lstStyle/>
          <a:p>
            <a:r>
              <a:rPr lang="en-US" dirty="0"/>
              <a:t>Rowan Murphy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6E00E5BB-4CA8-4E0E-B997-99AF89450D56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416968" y="4763008"/>
            <a:ext cx="1336813" cy="361598"/>
          </a:xfrm>
        </p:spPr>
        <p:txBody>
          <a:bodyPr rIns="0"/>
          <a:lstStyle/>
          <a:p>
            <a:r>
              <a:rPr lang="en-US" dirty="0"/>
              <a:t>SEO Strategist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BE39F63B-18A9-4652-9C5D-9A1D5300099E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10376433" y="4527297"/>
            <a:ext cx="1799279" cy="320381"/>
          </a:xfrm>
        </p:spPr>
        <p:txBody>
          <a:bodyPr rIns="0"/>
          <a:lstStyle/>
          <a:p>
            <a:r>
              <a:rPr lang="en-US" dirty="0"/>
              <a:t>Robin Kline</a:t>
            </a:r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A4F8487E-7677-41C0-A9E1-092AFE0416D3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10376438" y="4788103"/>
            <a:ext cx="1798870" cy="361598"/>
          </a:xfrm>
        </p:spPr>
        <p:txBody>
          <a:bodyPr rIns="0"/>
          <a:lstStyle/>
          <a:p>
            <a:r>
              <a:rPr lang="en-US" dirty="0"/>
              <a:t>Content Developer</a:t>
            </a:r>
          </a:p>
        </p:txBody>
      </p:sp>
    </p:spTree>
    <p:extLst>
      <p:ext uri="{BB962C8B-B14F-4D97-AF65-F5344CB8AC3E}">
        <p14:creationId xmlns:p14="http://schemas.microsoft.com/office/powerpoint/2010/main" val="3396266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girl writing on white board">
            <a:extLst>
              <a:ext uri="{FF2B5EF4-FFF2-40B4-BE49-F238E27FC236}">
                <a16:creationId xmlns:a16="http://schemas.microsoft.com/office/drawing/2014/main" id="{1F8631B9-E8CB-439A-B4DB-C2C2F7ACDD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508046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At Contoso, we believe in giving 110%. By expanding STEM education tools, we help schools build a curriculum that will aid student success in college. We thrive because of our market knowledge and a great team behind our curriculum. As our CEO says, "Efficiencies will come from proactively transforming how we do business."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90EB7-FDFE-4D7B-9913-9B497CEDB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close up of a circuit board">
            <a:extLst>
              <a:ext uri="{FF2B5EF4-FFF2-40B4-BE49-F238E27FC236}">
                <a16:creationId xmlns:a16="http://schemas.microsoft.com/office/drawing/2014/main" id="{7E46DF18-087D-4FF8-A5A2-0C0EAD03069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6578" y="0"/>
            <a:ext cx="5765422" cy="6858000"/>
          </a:xfrm>
        </p:spPr>
      </p:pic>
      <p:pic>
        <p:nvPicPr>
          <p:cNvPr id="12" name="Picture Placeholder 11" descr="young person writing on white board">
            <a:extLst>
              <a:ext uri="{FF2B5EF4-FFF2-40B4-BE49-F238E27FC236}">
                <a16:creationId xmlns:a16="http://schemas.microsoft.com/office/drawing/2014/main" id="{C8584C16-529D-49FC-9E5D-414F662195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657" y="-16298"/>
            <a:ext cx="5555640" cy="68742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84C8A3-BFE6-44FA-B04F-1AE7E2151B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1307" y="4277953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Mirjam Nilsson​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D21F17E-3711-4948-8F8C-9D77E89C60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156823" y="475256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mirjam@contoso.com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903324-E706-4B0F-AAA4-EE70028E865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869713" y="5217644"/>
            <a:ext cx="2310968" cy="470424"/>
          </a:xfrm>
        </p:spPr>
        <p:txBody>
          <a:bodyPr/>
          <a:lstStyle/>
          <a:p>
            <a:r>
              <a:rPr lang="en-US" dirty="0"/>
              <a:t>www.contoso.com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580046" y="567320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206-555-0146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18A3F-3E99-6EEF-18D8-51458A292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gold chess piece&#10;&#10;Description automatically generated">
            <a:extLst>
              <a:ext uri="{FF2B5EF4-FFF2-40B4-BE49-F238E27FC236}">
                <a16:creationId xmlns:a16="http://schemas.microsoft.com/office/drawing/2014/main" id="{3099D8F2-8243-04F3-FF99-F8EB4913A7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" r="1855"/>
          <a:stretch/>
        </p:blipFill>
        <p:spPr>
          <a:xfrm>
            <a:off x="2" y="10"/>
            <a:ext cx="6694955" cy="685799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D6268386-D9D1-51D9-8E34-034C234592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4768" y="2069658"/>
            <a:ext cx="5042568" cy="345476"/>
          </a:xfrm>
        </p:spPr>
        <p:txBody>
          <a:bodyPr anchor="ctr">
            <a:normAutofit/>
          </a:bodyPr>
          <a:lstStyle/>
          <a:p>
            <a:r>
              <a:rPr lang="en-US" dirty="0"/>
              <a:t>Oct 20XX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5408563-BD5B-3BFF-51F7-8E04B010C5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44768" y="2415134"/>
            <a:ext cx="5041422" cy="540104"/>
          </a:xfrm>
        </p:spPr>
        <p:txBody>
          <a:bodyPr>
            <a:normAutofit/>
          </a:bodyPr>
          <a:lstStyle/>
          <a:p>
            <a:r>
              <a:rPr lang="en-US" dirty="0"/>
              <a:t>Roll out product to local schools to establish new STEM curriculum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7A7977-3BF5-32EE-4727-F6799EC03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anchor="b">
            <a:normAutofit/>
          </a:bodyPr>
          <a:lstStyle/>
          <a:p>
            <a:r>
              <a:rPr lang="en-ZA" dirty="0" err="1"/>
              <a:t>Unsere</a:t>
            </a:r>
            <a:r>
              <a:rPr lang="en-ZA" dirty="0"/>
              <a:t> Idee </a:t>
            </a:r>
            <a:r>
              <a:rPr lang="en-ZA" dirty="0" err="1"/>
              <a:t>im</a:t>
            </a:r>
            <a:r>
              <a:rPr lang="en-ZA" dirty="0"/>
              <a:t> detail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0A4CB93-76AE-3A8E-DC06-1830ADA8E62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C8300CC-9848-2565-D78A-00460529C98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00006" y="3587638"/>
            <a:ext cx="5042568" cy="320381"/>
          </a:xfr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 sz="1500"/>
              <a:t>Feb 20XX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8729F8B3-153C-6F71-2013-DF96789C3BD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00007" y="3933114"/>
            <a:ext cx="5041422" cy="540104"/>
          </a:xfrm>
        </p:spPr>
        <p:txBody>
          <a:bodyPr>
            <a:normAutofit/>
          </a:bodyPr>
          <a:lstStyle/>
          <a:p>
            <a:r>
              <a:rPr lang="en-US" dirty="0"/>
              <a:t>Release to regional school districts and monitor trends in each school</a:t>
            </a:r>
          </a:p>
          <a:p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BDF3ABFD-11F1-72E7-3D09-151DFFEC42A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98264" y="5105618"/>
            <a:ext cx="5042568" cy="320381"/>
          </a:xfrm>
        </p:spPr>
        <p:txBody>
          <a:bodyPr anchor="ctr">
            <a:normAutofit/>
          </a:bodyPr>
          <a:lstStyle/>
          <a:p>
            <a:r>
              <a:rPr lang="en-US" sz="1500"/>
              <a:t>May 20XX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AC58EA9E-3629-D1C4-45A9-B3D774BBFBB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398264" y="5451094"/>
            <a:ext cx="5041422" cy="540104"/>
          </a:xfrm>
        </p:spPr>
        <p:txBody>
          <a:bodyPr>
            <a:normAutofit/>
          </a:bodyPr>
          <a:lstStyle/>
          <a:p>
            <a:r>
              <a:rPr lang="en-US" sz="1100"/>
              <a:t>Gather feedback from teachers and continue to expand availability of the product</a:t>
            </a:r>
          </a:p>
          <a:p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122670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1" y="419184"/>
            <a:ext cx="2681331" cy="1110286"/>
          </a:xfrm>
        </p:spPr>
        <p:txBody>
          <a:bodyPr/>
          <a:lstStyle/>
          <a:p>
            <a:r>
              <a:rPr lang="en-DE" sz="2800" b="1" dirty="0"/>
              <a:t>Businessplan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EB4FD15-5553-45C2-B403-92726A0897A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6" name="Picture 15" descr="A white rectangular object with black text&#10;&#10;Description automatically generated">
            <a:extLst>
              <a:ext uri="{FF2B5EF4-FFF2-40B4-BE49-F238E27FC236}">
                <a16:creationId xmlns:a16="http://schemas.microsoft.com/office/drawing/2014/main" id="{1AA3CDDD-E48F-CAFD-1A72-C6B9D2FC9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055" y="1590321"/>
            <a:ext cx="9877889" cy="494859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15645BB-94AB-FD5C-8B27-73FC376E24A1}"/>
              </a:ext>
            </a:extLst>
          </p:cNvPr>
          <p:cNvSpPr txBox="1"/>
          <p:nvPr/>
        </p:nvSpPr>
        <p:spPr>
          <a:xfrm>
            <a:off x="1285876" y="2400300"/>
            <a:ext cx="1700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2FC25A-1931-4A41-38AD-06D141604E08}"/>
              </a:ext>
            </a:extLst>
          </p:cNvPr>
          <p:cNvSpPr txBox="1"/>
          <p:nvPr/>
        </p:nvSpPr>
        <p:spPr>
          <a:xfrm>
            <a:off x="3186113" y="2400300"/>
            <a:ext cx="1871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BD48BA-06ED-A6F0-AFD2-7C8E15A81B31}"/>
              </a:ext>
            </a:extLst>
          </p:cNvPr>
          <p:cNvSpPr txBox="1"/>
          <p:nvPr/>
        </p:nvSpPr>
        <p:spPr>
          <a:xfrm>
            <a:off x="3186112" y="3800688"/>
            <a:ext cx="1871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73A3C45-C92B-3370-4335-ED6ECB9071BF}"/>
              </a:ext>
            </a:extLst>
          </p:cNvPr>
          <p:cNvSpPr txBox="1"/>
          <p:nvPr/>
        </p:nvSpPr>
        <p:spPr>
          <a:xfrm>
            <a:off x="5238868" y="2400300"/>
            <a:ext cx="170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1A663D9-6A39-7E44-9369-BF3D272D72A4}"/>
              </a:ext>
            </a:extLst>
          </p:cNvPr>
          <p:cNvSpPr txBox="1"/>
          <p:nvPr/>
        </p:nvSpPr>
        <p:spPr>
          <a:xfrm>
            <a:off x="7124820" y="2400300"/>
            <a:ext cx="1871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F6B9B78-A378-28D1-1629-170D6923CD32}"/>
              </a:ext>
            </a:extLst>
          </p:cNvPr>
          <p:cNvSpPr txBox="1"/>
          <p:nvPr/>
        </p:nvSpPr>
        <p:spPr>
          <a:xfrm>
            <a:off x="7110528" y="3800688"/>
            <a:ext cx="1871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A216F98-A489-0A05-8A9A-353E49E00073}"/>
              </a:ext>
            </a:extLst>
          </p:cNvPr>
          <p:cNvSpPr txBox="1"/>
          <p:nvPr/>
        </p:nvSpPr>
        <p:spPr>
          <a:xfrm>
            <a:off x="9163283" y="2400300"/>
            <a:ext cx="170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A119386-0D83-B46E-BFF6-D6D384144095}"/>
              </a:ext>
            </a:extLst>
          </p:cNvPr>
          <p:cNvSpPr txBox="1"/>
          <p:nvPr/>
        </p:nvSpPr>
        <p:spPr>
          <a:xfrm>
            <a:off x="1285877" y="5267678"/>
            <a:ext cx="4672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4B06EFC-6760-9FF4-033D-E0B8509BCBEA}"/>
              </a:ext>
            </a:extLst>
          </p:cNvPr>
          <p:cNvSpPr txBox="1"/>
          <p:nvPr/>
        </p:nvSpPr>
        <p:spPr>
          <a:xfrm>
            <a:off x="6196129" y="5267678"/>
            <a:ext cx="4672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1CC8B-7131-EFE8-0B31-363E9EBDB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775BB1-3248-1A15-3278-23E164E95A0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971432"/>
            <a:ext cx="2941600" cy="360000"/>
          </a:xfrm>
        </p:spPr>
        <p:txBody>
          <a:bodyPr/>
          <a:lstStyle/>
          <a:p>
            <a:r>
              <a:rPr lang="en-ZA" dirty="0"/>
              <a:t>Research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8E9CBA-8C03-D08D-C995-CB43F49C304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based our research on market trends and data from over 1,000 schools</a:t>
            </a:r>
          </a:p>
        </p:txBody>
      </p:sp>
      <p:pic>
        <p:nvPicPr>
          <p:cNvPr id="27" name="Picture Placeholder 11" descr="Microscope outline">
            <a:extLst>
              <a:ext uri="{FF2B5EF4-FFF2-40B4-BE49-F238E27FC236}">
                <a16:creationId xmlns:a16="http://schemas.microsoft.com/office/drawing/2014/main" id="{5F54DD01-96D6-3DD1-FC6E-5B67B4AEC297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34142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912D5D-27E9-09B1-7311-38929B6FD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DE" sz="2800" b="1" dirty="0"/>
              <a:t>Umsetzungsstrategie und aktueller Stand</a:t>
            </a:r>
            <a:r>
              <a:rPr lang="en-DE" b="1" dirty="0"/>
              <a:t> -  Via fine-tuned llm</a:t>
            </a:r>
            <a:endParaRPr lang="en-Z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47AF44-09EA-D974-085D-02C3DC38D7C4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Abstract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2C25F1-666F-5368-838D-1470DF508C7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believe students need new study materials to help them succeed</a:t>
            </a:r>
          </a:p>
        </p:txBody>
      </p:sp>
      <p:pic>
        <p:nvPicPr>
          <p:cNvPr id="28" name="Picture Placeholder 15" descr="Document outline">
            <a:extLst>
              <a:ext uri="{FF2B5EF4-FFF2-40B4-BE49-F238E27FC236}">
                <a16:creationId xmlns:a16="http://schemas.microsoft.com/office/drawing/2014/main" id="{1CA78378-4D3F-B66F-DB92-15618C1D1C99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06975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2988A92-DD0A-91E0-3FCB-DA13716433B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Design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F866C83-88F4-5D60-C9E8-44408EA92203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605832"/>
            <a:ext cx="2941600" cy="11418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Study tools are easy to use and accessible for all demographics</a:t>
            </a:r>
          </a:p>
        </p:txBody>
      </p:sp>
      <p:pic>
        <p:nvPicPr>
          <p:cNvPr id="29" name="Picture Placeholder 17" descr="Illustrator outline">
            <a:extLst>
              <a:ext uri="{FF2B5EF4-FFF2-40B4-BE49-F238E27FC236}">
                <a16:creationId xmlns:a16="http://schemas.microsoft.com/office/drawing/2014/main" id="{C3E3DE39-BA7E-5640-1314-613ABCA9462F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412200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6EE580-DBD2-8730-AC56-CFBB5E1BA2F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0877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6CCCD0-BBA5-05BC-8B7C-F10ECCDB9B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8E5A4-7F88-8D39-1DAF-0844B72546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2A9C2B4-7783-439B-C333-D164E9D0C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DDF02-4CA0-F60D-8FB8-CBA88F6D61A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BD0A54-42C4-6294-2CB7-433D7DC684A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CE654E-67AB-38A8-7BC5-0FB4F2B027B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80CCA7E-E7EF-C17B-9047-2DC53E3197B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113E65-F996-BE62-B981-945C4D64F13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87CD832-FC69-28F1-EA58-8843AEDC68C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A88D8A2-C227-E4EF-BA52-C00539FDC11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845356-1809-4A0C-CD37-D45D05442540}"/>
              </a:ext>
            </a:extLst>
          </p:cNvPr>
          <p:cNvSpPr/>
          <p:nvPr/>
        </p:nvSpPr>
        <p:spPr>
          <a:xfrm>
            <a:off x="-95693" y="-138224"/>
            <a:ext cx="13713722" cy="73881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563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4186" y="2903538"/>
            <a:ext cx="3104198" cy="345475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Market gap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DB723-F5E2-41A5-84C1-EBDEDA5B21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34141" y="3249013"/>
            <a:ext cx="3103493" cy="8664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Schools need to implement STEM curriculum but are using old or outdated books or educational materials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EDB7CB-2A17-4C89-8463-567F882F6B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41894" y="2903538"/>
            <a:ext cx="3104198" cy="320381"/>
          </a:xfrm>
        </p:spPr>
        <p:txBody>
          <a:bodyPr/>
          <a:lstStyle/>
          <a:p>
            <a:r>
              <a:rPr lang="en-US" dirty="0"/>
              <a:t>Customers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F83235-6CF2-4F43-BEFE-6C0E272FDCC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42223" y="3249013"/>
            <a:ext cx="3103493" cy="866401"/>
          </a:xfrm>
        </p:spPr>
        <p:txBody>
          <a:bodyPr>
            <a:normAutofit/>
          </a:bodyPr>
          <a:lstStyle/>
          <a:p>
            <a:r>
              <a:rPr lang="en-US" dirty="0"/>
              <a:t>10% increase from college recruitment that focus on STEM classes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567012-CD35-41AB-B12D-92555A9BE0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9601" y="2903538"/>
            <a:ext cx="3104198" cy="320381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DC896C3-77D0-44A1-B244-9554FA063FE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50305" y="3249013"/>
            <a:ext cx="3103493" cy="866401"/>
          </a:xfrm>
        </p:spPr>
        <p:txBody>
          <a:bodyPr/>
          <a:lstStyle/>
          <a:p>
            <a:r>
              <a:rPr lang="en-US" dirty="0"/>
              <a:t>STEM students received over $2 million dollars in grants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>
            <a:normAutofit/>
          </a:bodyPr>
          <a:lstStyle/>
          <a:p>
            <a:r>
              <a:rPr lang="en-US" b="1" dirty="0" err="1"/>
              <a:t>Unsere</a:t>
            </a:r>
            <a:r>
              <a:rPr lang="en-US" b="1" dirty="0"/>
              <a:t> idee </a:t>
            </a:r>
            <a:r>
              <a:rPr lang="en-US" b="1" dirty="0" err="1"/>
              <a:t>im</a:t>
            </a:r>
            <a:r>
              <a:rPr lang="en-US" b="1" dirty="0"/>
              <a:t> detail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47D840D-AC6E-4F0E-B562-819386D3E3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33811" y="4551950"/>
            <a:ext cx="3104198" cy="320381"/>
          </a:xfrm>
        </p:spPr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9C2507-FEB7-4DC8-B74C-12FDF7B2DA8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33766" y="4897425"/>
            <a:ext cx="3103493" cy="8664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Lack of strong STEM education can remove students from the running when it comes to college recruitment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8D4A8-6589-4AB3-B1B2-E5C601B474D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41519" y="4551950"/>
            <a:ext cx="3104198" cy="320381"/>
          </a:xfrm>
        </p:spPr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6F09C19-B12A-46BD-ADC9-8A0BA0CACE8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641848" y="4897425"/>
            <a:ext cx="3103493" cy="866401"/>
          </a:xfrm>
        </p:spPr>
        <p:txBody>
          <a:bodyPr>
            <a:normAutofit/>
          </a:bodyPr>
          <a:lstStyle/>
          <a:p>
            <a:r>
              <a:rPr lang="en-US" dirty="0"/>
              <a:t>Schools want something that’s easy to adopt and simple to use for their students</a:t>
            </a:r>
          </a:p>
          <a:p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E78277-79B9-419C-A0B5-130D356F5BE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249226" y="4551950"/>
            <a:ext cx="3104198" cy="320381"/>
          </a:xfrm>
        </p:spPr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83B60275-0476-4C73-A9F1-33555C744B1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249930" y="4897425"/>
            <a:ext cx="3103493" cy="866401"/>
          </a:xfrm>
        </p:spPr>
        <p:txBody>
          <a:bodyPr/>
          <a:lstStyle/>
          <a:p>
            <a:r>
              <a:rPr lang="en-ZA" noProof="1"/>
              <a:t>Current study tools are hard to use and inaccessible for some demographics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young person wearing safety goggles">
            <a:extLst>
              <a:ext uri="{FF2B5EF4-FFF2-40B4-BE49-F238E27FC236}">
                <a16:creationId xmlns:a16="http://schemas.microsoft.com/office/drawing/2014/main" id="{8C15BCA1-F2FE-4E47-B6D5-3BCFF65BFBF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6694955" cy="68580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4768" y="2069658"/>
            <a:ext cx="5042568" cy="3454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/>
              <a:t>Unique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64BC1-DA72-48D5-81A1-C62B430199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44768" y="2415134"/>
            <a:ext cx="5041422" cy="540104"/>
          </a:xfrm>
        </p:spPr>
        <p:txBody>
          <a:bodyPr/>
          <a:lstStyle/>
          <a:p>
            <a:r>
              <a:rPr lang="en-ZA"/>
              <a:t>Only curriculum specifically dedicated to helping both schools and students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/>
          <a:lstStyle/>
          <a:p>
            <a:r>
              <a:rPr lang="en-US"/>
              <a:t>Product overview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8E5D0F5-4C11-47EE-BA9F-DEF2F44DD3D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8D86DE-B923-4D58-B00B-1914FA90BB7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00006" y="3587638"/>
            <a:ext cx="5042568" cy="320381"/>
          </a:xfrm>
        </p:spPr>
        <p:txBody>
          <a:bodyPr/>
          <a:lstStyle/>
          <a:p>
            <a:r>
              <a:rPr lang="en-ZA"/>
              <a:t>First to market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1D6DC6-1167-4691-9102-803C951DFEF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00007" y="3933114"/>
            <a:ext cx="5041422" cy="540104"/>
          </a:xfrm>
        </p:spPr>
        <p:txBody>
          <a:bodyPr>
            <a:normAutofit fontScale="92500"/>
          </a:bodyPr>
          <a:lstStyle/>
          <a:p>
            <a:r>
              <a:rPr lang="en-ZA" dirty="0"/>
              <a:t>First beautifully designed tool that's both stylish and focused on STEM education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60FE46-C4A2-49EB-9D1E-FEFE2C69E10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98264" y="5105618"/>
            <a:ext cx="5042568" cy="320381"/>
          </a:xfrm>
        </p:spPr>
        <p:txBody>
          <a:bodyPr/>
          <a:lstStyle/>
          <a:p>
            <a:r>
              <a:rPr lang="en-ZA"/>
              <a:t>Authentic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FFD7B4A-6574-4881-83D5-1E45D4054B5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398264" y="5451094"/>
            <a:ext cx="5041422" cy="540104"/>
          </a:xfrm>
        </p:spPr>
        <p:txBody>
          <a:bodyPr>
            <a:normAutofit/>
          </a:bodyPr>
          <a:lstStyle/>
          <a:p>
            <a:r>
              <a:rPr lang="en-ZA"/>
              <a:t>Designed with the help and input of students and teachers in STEM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lose up of a circuit board">
            <a:extLst>
              <a:ext uri="{FF2B5EF4-FFF2-40B4-BE49-F238E27FC236}">
                <a16:creationId xmlns:a16="http://schemas.microsoft.com/office/drawing/2014/main" id="{32B7DCB8-8642-41A3-89BF-66289A34E3C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2700"/>
            <a:ext cx="7080595" cy="687070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E7B4C-9F2C-459E-B835-5C4DEAB06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/>
          <a:lstStyle/>
          <a:p>
            <a:r>
              <a:rPr lang="en-US" dirty="0"/>
              <a:t>Product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Simple and efficient to use</a:t>
            </a:r>
          </a:p>
          <a:p>
            <a:r>
              <a:rPr lang="en-ZA" noProof="1"/>
              <a:t>Quick customer service assistance</a:t>
            </a:r>
          </a:p>
          <a:p>
            <a:r>
              <a:rPr lang="en-ZA" noProof="1"/>
              <a:t>Free 90-day customer support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800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4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81CC48"/>
      </a:accent1>
      <a:accent2>
        <a:srgbClr val="45BEAD"/>
      </a:accent2>
      <a:accent3>
        <a:srgbClr val="BFFF4B"/>
      </a:accent3>
      <a:accent4>
        <a:srgbClr val="B001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EM Deck_tm12041065_Win32_LW_v2" id="{4F206296-6CCA-437B-ABEB-95E882651B70}" vid="{35168526-4CBB-4325-9C81-5B5C83385F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2B6A28-7094-4F7C-9CE6-FEFFCFA7E1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126E60-8824-40C8-9624-5890E719C52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7817B950-985C-4D79-B0A3-FA5D2FD7806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</TotalTime>
  <Words>786</Words>
  <Application>Microsoft Macintosh PowerPoint</Application>
  <PresentationFormat>Widescreen</PresentationFormat>
  <Paragraphs>266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Source Sans Pro</vt:lpstr>
      <vt:lpstr>Times New Roman</vt:lpstr>
      <vt:lpstr>Office Theme</vt:lpstr>
      <vt:lpstr>PowerPoint Presentation</vt:lpstr>
      <vt:lpstr>Gliederung</vt:lpstr>
      <vt:lpstr>Unsere Idee im detail</vt:lpstr>
      <vt:lpstr>Businessplan</vt:lpstr>
      <vt:lpstr>Umsetzungsstrategie und aktueller Stand -  Via fine-tuned llm</vt:lpstr>
      <vt:lpstr>PowerPoint Presentation</vt:lpstr>
      <vt:lpstr>Unsere idee im detail</vt:lpstr>
      <vt:lpstr>Product overview</vt:lpstr>
      <vt:lpstr>Product benefits</vt:lpstr>
      <vt:lpstr>Company overview</vt:lpstr>
      <vt:lpstr>Business model</vt:lpstr>
      <vt:lpstr>Market overview</vt:lpstr>
      <vt:lpstr>Market comparison</vt:lpstr>
      <vt:lpstr>Our competition</vt:lpstr>
      <vt:lpstr>Our competition </vt:lpstr>
      <vt:lpstr>SCALING FOR the future</vt:lpstr>
      <vt:lpstr>Two-year action plan</vt:lpstr>
      <vt:lpstr>Financials</vt:lpstr>
      <vt:lpstr>Meet the team</vt:lpstr>
      <vt:lpstr>Meet the FULL team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/>
  <cp:lastModifiedBy>Constantin Schreyer</cp:lastModifiedBy>
  <cp:revision>37</cp:revision>
  <dcterms:created xsi:type="dcterms:W3CDTF">2024-02-01T14:26:42Z</dcterms:created>
  <dcterms:modified xsi:type="dcterms:W3CDTF">2024-02-01T15:34:55Z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